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7" r:id="rId1"/>
  </p:sldMasterIdLst>
  <p:notesMasterIdLst>
    <p:notesMasterId r:id="rId24"/>
  </p:notesMasterIdLst>
  <p:handoutMasterIdLst>
    <p:handoutMasterId r:id="rId25"/>
  </p:handoutMasterIdLst>
  <p:sldIdLst>
    <p:sldId id="288" r:id="rId2"/>
    <p:sldId id="295" r:id="rId3"/>
    <p:sldId id="284" r:id="rId4"/>
    <p:sldId id="290" r:id="rId5"/>
    <p:sldId id="289" r:id="rId6"/>
    <p:sldId id="258" r:id="rId7"/>
    <p:sldId id="259" r:id="rId8"/>
    <p:sldId id="261" r:id="rId9"/>
    <p:sldId id="291" r:id="rId10"/>
    <p:sldId id="292" r:id="rId11"/>
    <p:sldId id="280" r:id="rId12"/>
    <p:sldId id="263" r:id="rId13"/>
    <p:sldId id="264" r:id="rId14"/>
    <p:sldId id="265" r:id="rId15"/>
    <p:sldId id="281" r:id="rId16"/>
    <p:sldId id="268" r:id="rId17"/>
    <p:sldId id="275" r:id="rId18"/>
    <p:sldId id="277" r:id="rId19"/>
    <p:sldId id="273" r:id="rId20"/>
    <p:sldId id="293" r:id="rId21"/>
    <p:sldId id="294" r:id="rId22"/>
    <p:sldId id="271" r:id="rId23"/>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89" autoAdjust="0"/>
    <p:restoredTop sz="94660"/>
  </p:normalViewPr>
  <p:slideViewPr>
    <p:cSldViewPr>
      <p:cViewPr varScale="1">
        <p:scale>
          <a:sx n="105" d="100"/>
          <a:sy n="105" d="100"/>
        </p:scale>
        <p:origin x="174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108C20-AD50-4619-8315-F5A3B8A28EB1}" type="doc">
      <dgm:prSet loTypeId="urn:microsoft.com/office/officeart/2005/8/layout/hierarchy2" loCatId="hierarchy" qsTypeId="urn:microsoft.com/office/officeart/2005/8/quickstyle/simple1" qsCatId="simple" csTypeId="urn:microsoft.com/office/officeart/2005/8/colors/accent4_1" csCatId="accent4" phldr="1"/>
      <dgm:spPr/>
      <dgm:t>
        <a:bodyPr/>
        <a:lstStyle/>
        <a:p>
          <a:endParaRPr lang="zh-TW" altLang="en-US"/>
        </a:p>
      </dgm:t>
    </dgm:pt>
    <dgm:pt modelId="{51E51121-5F90-4EE2-BF18-DB726A5981F8}">
      <dgm:prSet phldrT="[文字]" custT="1"/>
      <dgm:spPr/>
      <dgm:t>
        <a:bodyPr/>
        <a:lstStyle/>
        <a:p>
          <a:r>
            <a:rPr lang="zh-TW" altLang="en-US" sz="1600">
              <a:latin typeface="微軟正黑體" panose="020B0604030504040204" pitchFamily="34" charset="-120"/>
              <a:ea typeface="微軟正黑體" panose="020B0604030504040204" pitchFamily="34" charset="-120"/>
            </a:rPr>
            <a:t>環境人權</a:t>
          </a:r>
          <a:endParaRPr lang="zh-TW" altLang="en-US" sz="1600" dirty="0">
            <a:latin typeface="微軟正黑體" panose="020B0604030504040204" pitchFamily="34" charset="-120"/>
            <a:ea typeface="微軟正黑體" panose="020B0604030504040204" pitchFamily="34" charset="-120"/>
          </a:endParaRPr>
        </a:p>
      </dgm:t>
    </dgm:pt>
    <dgm:pt modelId="{02F4D57F-5A22-4E1F-895D-DC6E1431D57D}" type="parTrans" cxnId="{6301A122-8C21-4AF5-B581-686198E8F261}">
      <dgm:prSet/>
      <dgm:spPr/>
      <dgm:t>
        <a:bodyPr/>
        <a:lstStyle/>
        <a:p>
          <a:endParaRPr lang="zh-TW" altLang="en-US">
            <a:solidFill>
              <a:schemeClr val="tx1"/>
            </a:solidFill>
          </a:endParaRPr>
        </a:p>
      </dgm:t>
    </dgm:pt>
    <dgm:pt modelId="{EBEDBE6B-6700-4B73-AB4D-8B32B23D459D}" type="sibTrans" cxnId="{6301A122-8C21-4AF5-B581-686198E8F261}">
      <dgm:prSet/>
      <dgm:spPr/>
      <dgm:t>
        <a:bodyPr/>
        <a:lstStyle/>
        <a:p>
          <a:endParaRPr lang="zh-TW" altLang="en-US">
            <a:solidFill>
              <a:schemeClr val="tx1"/>
            </a:solidFill>
          </a:endParaRPr>
        </a:p>
      </dgm:t>
    </dgm:pt>
    <dgm:pt modelId="{05E0E7F9-43F9-4DF3-A3E2-6B04D82E38B6}">
      <dgm:prSet phldrT="[文字]" custT="1"/>
      <dgm:spPr/>
      <dgm:t>
        <a:bodyPr/>
        <a:lstStyle/>
        <a:p>
          <a:r>
            <a:rPr lang="zh-TW" altLang="en-US" sz="1600">
              <a:latin typeface="微軟正黑體" panose="020B0604030504040204" pitchFamily="34" charset="-120"/>
              <a:ea typeface="微軟正黑體" panose="020B0604030504040204" pitchFamily="34" charset="-120"/>
            </a:rPr>
            <a:t>程序面向</a:t>
          </a:r>
          <a:endParaRPr lang="zh-TW" altLang="en-US" sz="1600" dirty="0">
            <a:latin typeface="微軟正黑體" panose="020B0604030504040204" pitchFamily="34" charset="-120"/>
            <a:ea typeface="微軟正黑體" panose="020B0604030504040204" pitchFamily="34" charset="-120"/>
          </a:endParaRPr>
        </a:p>
      </dgm:t>
    </dgm:pt>
    <dgm:pt modelId="{8E58C8BB-9BFE-445B-98C5-58CF5B8ECE75}" type="parTrans" cxnId="{0505969D-0A0A-41B2-BE1D-3F8930E68107}">
      <dgm:prSet custT="1"/>
      <dgm:spPr/>
      <dgm:t>
        <a:bodyPr/>
        <a:lstStyle/>
        <a:p>
          <a:endParaRPr lang="zh-TW" altLang="en-US" sz="600">
            <a:solidFill>
              <a:schemeClr val="tx1"/>
            </a:solidFill>
            <a:latin typeface="微軟正黑體" panose="020B0604030504040204" pitchFamily="34" charset="-120"/>
            <a:ea typeface="微軟正黑體" panose="020B0604030504040204" pitchFamily="34" charset="-120"/>
          </a:endParaRPr>
        </a:p>
      </dgm:t>
    </dgm:pt>
    <dgm:pt modelId="{437DAE5E-0978-4B40-9BA1-C5883D63FA29}" type="sibTrans" cxnId="{0505969D-0A0A-41B2-BE1D-3F8930E68107}">
      <dgm:prSet/>
      <dgm:spPr/>
      <dgm:t>
        <a:bodyPr/>
        <a:lstStyle/>
        <a:p>
          <a:endParaRPr lang="zh-TW" altLang="en-US">
            <a:solidFill>
              <a:schemeClr val="tx1"/>
            </a:solidFill>
          </a:endParaRPr>
        </a:p>
      </dgm:t>
    </dgm:pt>
    <dgm:pt modelId="{A0D3FF18-7BC9-4CAB-83D7-B08281E9E48B}">
      <dgm:prSet phldrT="[文字]" custT="1"/>
      <dgm:spPr/>
      <dgm:t>
        <a:bodyPr/>
        <a:lstStyle/>
        <a:p>
          <a:r>
            <a:rPr lang="zh-TW" altLang="en-US" sz="1600" dirty="0">
              <a:latin typeface="微軟正黑體" panose="020B0604030504040204" pitchFamily="34" charset="-120"/>
              <a:ea typeface="微軟正黑體" panose="020B0604030504040204" pitchFamily="34" charset="-120"/>
            </a:rPr>
            <a:t>享有環境資訊權及參與權</a:t>
          </a:r>
        </a:p>
      </dgm:t>
    </dgm:pt>
    <dgm:pt modelId="{25E99B9C-F41D-4017-B716-EBE09AC92727}" type="parTrans" cxnId="{9996012F-8488-42F1-BB47-FAE8EE231B7D}">
      <dgm:prSet custT="1"/>
      <dgm:spPr/>
      <dgm:t>
        <a:bodyPr/>
        <a:lstStyle/>
        <a:p>
          <a:endParaRPr lang="zh-TW" altLang="en-US" sz="600">
            <a:solidFill>
              <a:schemeClr val="tx1"/>
            </a:solidFill>
            <a:latin typeface="微軟正黑體" panose="020B0604030504040204" pitchFamily="34" charset="-120"/>
            <a:ea typeface="微軟正黑體" panose="020B0604030504040204" pitchFamily="34" charset="-120"/>
          </a:endParaRPr>
        </a:p>
      </dgm:t>
    </dgm:pt>
    <dgm:pt modelId="{7AA9163A-E9EC-4AC6-B5BA-900F3CF6053D}" type="sibTrans" cxnId="{9996012F-8488-42F1-BB47-FAE8EE231B7D}">
      <dgm:prSet/>
      <dgm:spPr/>
      <dgm:t>
        <a:bodyPr/>
        <a:lstStyle/>
        <a:p>
          <a:endParaRPr lang="zh-TW" altLang="en-US">
            <a:solidFill>
              <a:schemeClr val="tx1"/>
            </a:solidFill>
          </a:endParaRPr>
        </a:p>
      </dgm:t>
    </dgm:pt>
    <dgm:pt modelId="{6CC637E8-B574-4BA7-B61A-F44A8791208B}">
      <dgm:prSet phldrT="[文字]" custT="1"/>
      <dgm:spPr/>
      <dgm:t>
        <a:bodyPr/>
        <a:lstStyle/>
        <a:p>
          <a:r>
            <a:rPr lang="zh-TW" altLang="en-US" sz="1800" dirty="0">
              <a:latin typeface="微軟正黑體" panose="020B0604030504040204" pitchFamily="34" charset="-120"/>
              <a:ea typeface="微軟正黑體" panose="020B0604030504040204" pitchFamily="34" charset="-120"/>
            </a:rPr>
            <a:t>救濟權</a:t>
          </a:r>
          <a:endParaRPr lang="en-US" altLang="zh-TW" sz="1800" dirty="0">
            <a:latin typeface="微軟正黑體" panose="020B0604030504040204" pitchFamily="34" charset="-120"/>
            <a:ea typeface="微軟正黑體" panose="020B0604030504040204" pitchFamily="34" charset="-120"/>
          </a:endParaRPr>
        </a:p>
      </dgm:t>
    </dgm:pt>
    <dgm:pt modelId="{67FDA0ED-D41E-4F53-AB9E-A43384960034}" type="parTrans" cxnId="{CFA0F475-6478-4349-BF13-D3E521965C05}">
      <dgm:prSet custT="1"/>
      <dgm:spPr/>
      <dgm:t>
        <a:bodyPr/>
        <a:lstStyle/>
        <a:p>
          <a:endParaRPr lang="zh-TW" altLang="en-US" sz="600">
            <a:solidFill>
              <a:schemeClr val="tx1"/>
            </a:solidFill>
            <a:latin typeface="微軟正黑體" panose="020B0604030504040204" pitchFamily="34" charset="-120"/>
            <a:ea typeface="微軟正黑體" panose="020B0604030504040204" pitchFamily="34" charset="-120"/>
          </a:endParaRPr>
        </a:p>
      </dgm:t>
    </dgm:pt>
    <dgm:pt modelId="{932301B4-83F7-41B8-8019-F97472A4E722}" type="sibTrans" cxnId="{CFA0F475-6478-4349-BF13-D3E521965C05}">
      <dgm:prSet/>
      <dgm:spPr/>
      <dgm:t>
        <a:bodyPr/>
        <a:lstStyle/>
        <a:p>
          <a:endParaRPr lang="zh-TW" altLang="en-US">
            <a:solidFill>
              <a:schemeClr val="tx1"/>
            </a:solidFill>
          </a:endParaRPr>
        </a:p>
      </dgm:t>
    </dgm:pt>
    <dgm:pt modelId="{70E5ADCB-2EE4-4A1E-87E3-C98F0D94CA39}">
      <dgm:prSet phldrT="[文字]" custT="1"/>
      <dgm:spPr/>
      <dgm:t>
        <a:bodyPr/>
        <a:lstStyle/>
        <a:p>
          <a:r>
            <a:rPr lang="zh-TW" altLang="en-US" sz="1600">
              <a:latin typeface="微軟正黑體" panose="020B0604030504040204" pitchFamily="34" charset="-120"/>
              <a:ea typeface="微軟正黑體" panose="020B0604030504040204" pitchFamily="34" charset="-120"/>
            </a:rPr>
            <a:t>實質面向</a:t>
          </a:r>
          <a:endParaRPr lang="zh-TW" altLang="en-US" sz="1600" dirty="0">
            <a:latin typeface="微軟正黑體" panose="020B0604030504040204" pitchFamily="34" charset="-120"/>
            <a:ea typeface="微軟正黑體" panose="020B0604030504040204" pitchFamily="34" charset="-120"/>
          </a:endParaRPr>
        </a:p>
      </dgm:t>
    </dgm:pt>
    <dgm:pt modelId="{994E58DF-4368-4139-BB27-F936E071036B}" type="parTrans" cxnId="{B6257C06-EC8E-4C9C-BCA5-CF7748D87A8B}">
      <dgm:prSet custT="1"/>
      <dgm:spPr/>
      <dgm:t>
        <a:bodyPr/>
        <a:lstStyle/>
        <a:p>
          <a:endParaRPr lang="zh-TW" altLang="en-US" sz="600">
            <a:solidFill>
              <a:schemeClr val="tx1"/>
            </a:solidFill>
            <a:latin typeface="微軟正黑體" panose="020B0604030504040204" pitchFamily="34" charset="-120"/>
            <a:ea typeface="微軟正黑體" panose="020B0604030504040204" pitchFamily="34" charset="-120"/>
          </a:endParaRPr>
        </a:p>
      </dgm:t>
    </dgm:pt>
    <dgm:pt modelId="{ACE434A9-1966-4BED-86BE-68C55CEED352}" type="sibTrans" cxnId="{B6257C06-EC8E-4C9C-BCA5-CF7748D87A8B}">
      <dgm:prSet/>
      <dgm:spPr/>
      <dgm:t>
        <a:bodyPr/>
        <a:lstStyle/>
        <a:p>
          <a:endParaRPr lang="zh-TW" altLang="en-US">
            <a:solidFill>
              <a:schemeClr val="tx1"/>
            </a:solidFill>
          </a:endParaRPr>
        </a:p>
      </dgm:t>
    </dgm:pt>
    <dgm:pt modelId="{32D65CA2-9D37-4882-BB60-20C6AE8407E5}">
      <dgm:prSet phldrT="[文字]" custT="1"/>
      <dgm:spPr/>
      <dgm:t>
        <a:bodyPr/>
        <a:lstStyle/>
        <a:p>
          <a:r>
            <a:rPr lang="zh-TW" altLang="en-US" sz="1600">
              <a:latin typeface="微軟正黑體" panose="020B0604030504040204" pitchFamily="34" charset="-120"/>
              <a:ea typeface="微軟正黑體" panose="020B0604030504040204" pitchFamily="34" charset="-120"/>
            </a:rPr>
            <a:t>適當生活水準及健康權</a:t>
          </a:r>
          <a:endParaRPr lang="zh-TW" altLang="en-US" sz="1600" dirty="0">
            <a:latin typeface="微軟正黑體" panose="020B0604030504040204" pitchFamily="34" charset="-120"/>
            <a:ea typeface="微軟正黑體" panose="020B0604030504040204" pitchFamily="34" charset="-120"/>
          </a:endParaRPr>
        </a:p>
      </dgm:t>
    </dgm:pt>
    <dgm:pt modelId="{7B0F9FEB-09CC-4D39-A028-69100638635C}" type="parTrans" cxnId="{7955ACE6-BF7A-4AEF-A296-2491B72E468F}">
      <dgm:prSet custT="1"/>
      <dgm:spPr/>
      <dgm:t>
        <a:bodyPr/>
        <a:lstStyle/>
        <a:p>
          <a:endParaRPr lang="zh-TW" altLang="en-US" sz="600">
            <a:solidFill>
              <a:schemeClr val="tx1"/>
            </a:solidFill>
            <a:latin typeface="微軟正黑體" panose="020B0604030504040204" pitchFamily="34" charset="-120"/>
            <a:ea typeface="微軟正黑體" panose="020B0604030504040204" pitchFamily="34" charset="-120"/>
          </a:endParaRPr>
        </a:p>
      </dgm:t>
    </dgm:pt>
    <dgm:pt modelId="{25B394C2-22DF-4E78-8ADE-AF340E7A2BFE}" type="sibTrans" cxnId="{7955ACE6-BF7A-4AEF-A296-2491B72E468F}">
      <dgm:prSet/>
      <dgm:spPr/>
      <dgm:t>
        <a:bodyPr/>
        <a:lstStyle/>
        <a:p>
          <a:endParaRPr lang="zh-TW" altLang="en-US">
            <a:solidFill>
              <a:schemeClr val="tx1"/>
            </a:solidFill>
          </a:endParaRPr>
        </a:p>
      </dgm:t>
    </dgm:pt>
    <dgm:pt modelId="{DE1AA0C6-347B-48AD-8CD0-2BF42AE0E66D}">
      <dgm:prSet phldrT="[文字]" custT="1"/>
      <dgm:spPr/>
      <dgm:t>
        <a:bodyPr/>
        <a:lstStyle/>
        <a:p>
          <a:r>
            <a:rPr lang="zh-TW" altLang="en-US" sz="1600" dirty="0">
              <a:latin typeface="微軟正黑體" panose="020B0604030504040204" pitchFamily="34" charset="-120"/>
              <a:ea typeface="微軟正黑體" panose="020B0604030504040204" pitchFamily="34" charset="-120"/>
            </a:rPr>
            <a:t>平等權</a:t>
          </a:r>
          <a:endParaRPr lang="en-US" altLang="zh-TW" sz="1600" dirty="0">
            <a:latin typeface="微軟正黑體" panose="020B0604030504040204" pitchFamily="34" charset="-120"/>
            <a:ea typeface="微軟正黑體" panose="020B0604030504040204" pitchFamily="34" charset="-120"/>
          </a:endParaRPr>
        </a:p>
      </dgm:t>
    </dgm:pt>
    <dgm:pt modelId="{ABDB06AA-A0EF-48AF-B3C0-FBA73F25E6A1}" type="parTrans" cxnId="{0A48CA8A-3022-4D17-8592-909643D973F4}">
      <dgm:prSet custT="1"/>
      <dgm:spPr/>
      <dgm:t>
        <a:bodyPr/>
        <a:lstStyle/>
        <a:p>
          <a:endParaRPr lang="zh-TW" altLang="en-US" sz="600">
            <a:solidFill>
              <a:schemeClr val="tx1"/>
            </a:solidFill>
            <a:latin typeface="微軟正黑體" panose="020B0604030504040204" pitchFamily="34" charset="-120"/>
            <a:ea typeface="微軟正黑體" panose="020B0604030504040204" pitchFamily="34" charset="-120"/>
          </a:endParaRPr>
        </a:p>
      </dgm:t>
    </dgm:pt>
    <dgm:pt modelId="{5152C7B4-AC96-4F76-9BD6-498261385181}" type="sibTrans" cxnId="{0A48CA8A-3022-4D17-8592-909643D973F4}">
      <dgm:prSet/>
      <dgm:spPr/>
      <dgm:t>
        <a:bodyPr/>
        <a:lstStyle/>
        <a:p>
          <a:endParaRPr lang="zh-TW" altLang="en-US">
            <a:solidFill>
              <a:schemeClr val="tx1"/>
            </a:solidFill>
          </a:endParaRPr>
        </a:p>
      </dgm:t>
    </dgm:pt>
    <dgm:pt modelId="{187139C6-CE94-409D-A585-06745FF0F3F4}">
      <dgm:prSet phldrT="[文字]" custT="1"/>
      <dgm:spPr/>
      <dgm:t>
        <a:bodyPr/>
        <a:lstStyle/>
        <a:p>
          <a:r>
            <a:rPr lang="zh-TW" altLang="en-US" sz="1600">
              <a:latin typeface="微軟正黑體" panose="020B0604030504040204" pitchFamily="34" charset="-120"/>
              <a:ea typeface="微軟正黑體" panose="020B0604030504040204" pitchFamily="34" charset="-120"/>
            </a:rPr>
            <a:t>工作權</a:t>
          </a:r>
          <a:endParaRPr lang="zh-TW" altLang="en-US" sz="1600" dirty="0">
            <a:latin typeface="微軟正黑體" panose="020B0604030504040204" pitchFamily="34" charset="-120"/>
            <a:ea typeface="微軟正黑體" panose="020B0604030504040204" pitchFamily="34" charset="-120"/>
          </a:endParaRPr>
        </a:p>
      </dgm:t>
    </dgm:pt>
    <dgm:pt modelId="{F98CCB61-8631-4F06-926B-45E33C2DCA4A}" type="parTrans" cxnId="{23E09156-0B4D-4644-A0AD-7421A904538D}">
      <dgm:prSet custT="1"/>
      <dgm:spPr/>
      <dgm:t>
        <a:bodyPr/>
        <a:lstStyle/>
        <a:p>
          <a:endParaRPr lang="zh-TW" altLang="en-US" sz="600">
            <a:solidFill>
              <a:schemeClr val="tx1"/>
            </a:solidFill>
            <a:latin typeface="微軟正黑體" panose="020B0604030504040204" pitchFamily="34" charset="-120"/>
            <a:ea typeface="微軟正黑體" panose="020B0604030504040204" pitchFamily="34" charset="-120"/>
          </a:endParaRPr>
        </a:p>
      </dgm:t>
    </dgm:pt>
    <dgm:pt modelId="{792047E9-A2E9-465C-BB64-5041E2E24C68}" type="sibTrans" cxnId="{23E09156-0B4D-4644-A0AD-7421A904538D}">
      <dgm:prSet/>
      <dgm:spPr/>
      <dgm:t>
        <a:bodyPr/>
        <a:lstStyle/>
        <a:p>
          <a:endParaRPr lang="zh-TW" altLang="en-US">
            <a:solidFill>
              <a:schemeClr val="tx1"/>
            </a:solidFill>
          </a:endParaRPr>
        </a:p>
      </dgm:t>
    </dgm:pt>
    <dgm:pt modelId="{61D19968-F264-4677-A39F-48E9BCC063B3}" type="pres">
      <dgm:prSet presAssocID="{65108C20-AD50-4619-8315-F5A3B8A28EB1}" presName="diagram" presStyleCnt="0">
        <dgm:presLayoutVars>
          <dgm:chPref val="1"/>
          <dgm:dir/>
          <dgm:animOne val="branch"/>
          <dgm:animLvl val="lvl"/>
          <dgm:resizeHandles val="exact"/>
        </dgm:presLayoutVars>
      </dgm:prSet>
      <dgm:spPr/>
      <dgm:t>
        <a:bodyPr/>
        <a:lstStyle/>
        <a:p>
          <a:endParaRPr lang="zh-TW" altLang="en-US"/>
        </a:p>
      </dgm:t>
    </dgm:pt>
    <dgm:pt modelId="{4B8ECAA1-4A2A-4D7D-A7B5-3962EF0B2D85}" type="pres">
      <dgm:prSet presAssocID="{51E51121-5F90-4EE2-BF18-DB726A5981F8}" presName="root1" presStyleCnt="0"/>
      <dgm:spPr/>
    </dgm:pt>
    <dgm:pt modelId="{CB65C8E4-CFA2-4005-ADC8-3146ACA7A9EC}" type="pres">
      <dgm:prSet presAssocID="{51E51121-5F90-4EE2-BF18-DB726A5981F8}" presName="LevelOneTextNode" presStyleLbl="node0" presStyleIdx="0" presStyleCnt="1">
        <dgm:presLayoutVars>
          <dgm:chPref val="3"/>
        </dgm:presLayoutVars>
      </dgm:prSet>
      <dgm:spPr/>
      <dgm:t>
        <a:bodyPr/>
        <a:lstStyle/>
        <a:p>
          <a:endParaRPr lang="zh-TW" altLang="en-US"/>
        </a:p>
      </dgm:t>
    </dgm:pt>
    <dgm:pt modelId="{3606840E-7A8C-4F99-A699-B9D3AFFA9063}" type="pres">
      <dgm:prSet presAssocID="{51E51121-5F90-4EE2-BF18-DB726A5981F8}" presName="level2hierChild" presStyleCnt="0"/>
      <dgm:spPr/>
    </dgm:pt>
    <dgm:pt modelId="{ED123D2A-03A1-4EE8-A0C2-CDF3F13B1053}" type="pres">
      <dgm:prSet presAssocID="{8E58C8BB-9BFE-445B-98C5-58CF5B8ECE75}" presName="conn2-1" presStyleLbl="parChTrans1D2" presStyleIdx="0" presStyleCnt="2"/>
      <dgm:spPr/>
      <dgm:t>
        <a:bodyPr/>
        <a:lstStyle/>
        <a:p>
          <a:endParaRPr lang="zh-TW" altLang="en-US"/>
        </a:p>
      </dgm:t>
    </dgm:pt>
    <dgm:pt modelId="{7543D0D9-5C53-4974-B41A-4BCE0C9861BB}" type="pres">
      <dgm:prSet presAssocID="{8E58C8BB-9BFE-445B-98C5-58CF5B8ECE75}" presName="connTx" presStyleLbl="parChTrans1D2" presStyleIdx="0" presStyleCnt="2"/>
      <dgm:spPr/>
      <dgm:t>
        <a:bodyPr/>
        <a:lstStyle/>
        <a:p>
          <a:endParaRPr lang="zh-TW" altLang="en-US"/>
        </a:p>
      </dgm:t>
    </dgm:pt>
    <dgm:pt modelId="{E10B10E0-0E7C-4DD1-8050-2EBECC1BFAB2}" type="pres">
      <dgm:prSet presAssocID="{05E0E7F9-43F9-4DF3-A3E2-6B04D82E38B6}" presName="root2" presStyleCnt="0"/>
      <dgm:spPr/>
    </dgm:pt>
    <dgm:pt modelId="{A417A80F-F4CE-4268-97C6-1E62EDC9AC12}" type="pres">
      <dgm:prSet presAssocID="{05E0E7F9-43F9-4DF3-A3E2-6B04D82E38B6}" presName="LevelTwoTextNode" presStyleLbl="node2" presStyleIdx="0" presStyleCnt="2">
        <dgm:presLayoutVars>
          <dgm:chPref val="3"/>
        </dgm:presLayoutVars>
      </dgm:prSet>
      <dgm:spPr/>
      <dgm:t>
        <a:bodyPr/>
        <a:lstStyle/>
        <a:p>
          <a:endParaRPr lang="zh-TW" altLang="en-US"/>
        </a:p>
      </dgm:t>
    </dgm:pt>
    <dgm:pt modelId="{31EFC460-01FB-4B6D-AF6A-77A2E4C8F018}" type="pres">
      <dgm:prSet presAssocID="{05E0E7F9-43F9-4DF3-A3E2-6B04D82E38B6}" presName="level3hierChild" presStyleCnt="0"/>
      <dgm:spPr/>
    </dgm:pt>
    <dgm:pt modelId="{63A8AAF1-0B48-4A5C-B364-9238F44B3447}" type="pres">
      <dgm:prSet presAssocID="{25E99B9C-F41D-4017-B716-EBE09AC92727}" presName="conn2-1" presStyleLbl="parChTrans1D3" presStyleIdx="0" presStyleCnt="5"/>
      <dgm:spPr/>
      <dgm:t>
        <a:bodyPr/>
        <a:lstStyle/>
        <a:p>
          <a:endParaRPr lang="zh-TW" altLang="en-US"/>
        </a:p>
      </dgm:t>
    </dgm:pt>
    <dgm:pt modelId="{B4DC4602-069E-4FCD-B057-2CDBEA342F85}" type="pres">
      <dgm:prSet presAssocID="{25E99B9C-F41D-4017-B716-EBE09AC92727}" presName="connTx" presStyleLbl="parChTrans1D3" presStyleIdx="0" presStyleCnt="5"/>
      <dgm:spPr/>
      <dgm:t>
        <a:bodyPr/>
        <a:lstStyle/>
        <a:p>
          <a:endParaRPr lang="zh-TW" altLang="en-US"/>
        </a:p>
      </dgm:t>
    </dgm:pt>
    <dgm:pt modelId="{01373653-B8B2-45CB-9AB1-0A82ED49B250}" type="pres">
      <dgm:prSet presAssocID="{A0D3FF18-7BC9-4CAB-83D7-B08281E9E48B}" presName="root2" presStyleCnt="0"/>
      <dgm:spPr/>
    </dgm:pt>
    <dgm:pt modelId="{AABF65AC-D25C-46F8-9E4F-111F4E998A9C}" type="pres">
      <dgm:prSet presAssocID="{A0D3FF18-7BC9-4CAB-83D7-B08281E9E48B}" presName="LevelTwoTextNode" presStyleLbl="node3" presStyleIdx="0" presStyleCnt="5">
        <dgm:presLayoutVars>
          <dgm:chPref val="3"/>
        </dgm:presLayoutVars>
      </dgm:prSet>
      <dgm:spPr/>
      <dgm:t>
        <a:bodyPr/>
        <a:lstStyle/>
        <a:p>
          <a:endParaRPr lang="zh-TW" altLang="en-US"/>
        </a:p>
      </dgm:t>
    </dgm:pt>
    <dgm:pt modelId="{FEDA4269-57D3-4FEB-8D8A-F9262B4E8730}" type="pres">
      <dgm:prSet presAssocID="{A0D3FF18-7BC9-4CAB-83D7-B08281E9E48B}" presName="level3hierChild" presStyleCnt="0"/>
      <dgm:spPr/>
    </dgm:pt>
    <dgm:pt modelId="{C2B0C61B-57E5-494C-BD93-85CFC39FC29E}" type="pres">
      <dgm:prSet presAssocID="{67FDA0ED-D41E-4F53-AB9E-A43384960034}" presName="conn2-1" presStyleLbl="parChTrans1D3" presStyleIdx="1" presStyleCnt="5"/>
      <dgm:spPr/>
      <dgm:t>
        <a:bodyPr/>
        <a:lstStyle/>
        <a:p>
          <a:endParaRPr lang="zh-TW" altLang="en-US"/>
        </a:p>
      </dgm:t>
    </dgm:pt>
    <dgm:pt modelId="{81805769-A4C9-4222-8D2F-79D030F1B832}" type="pres">
      <dgm:prSet presAssocID="{67FDA0ED-D41E-4F53-AB9E-A43384960034}" presName="connTx" presStyleLbl="parChTrans1D3" presStyleIdx="1" presStyleCnt="5"/>
      <dgm:spPr/>
      <dgm:t>
        <a:bodyPr/>
        <a:lstStyle/>
        <a:p>
          <a:endParaRPr lang="zh-TW" altLang="en-US"/>
        </a:p>
      </dgm:t>
    </dgm:pt>
    <dgm:pt modelId="{6DE26D25-9A6E-440E-AD10-FA1FF992FEEA}" type="pres">
      <dgm:prSet presAssocID="{6CC637E8-B574-4BA7-B61A-F44A8791208B}" presName="root2" presStyleCnt="0"/>
      <dgm:spPr/>
    </dgm:pt>
    <dgm:pt modelId="{91510326-98F1-4ECC-9FE0-E0DF5DE6B654}" type="pres">
      <dgm:prSet presAssocID="{6CC637E8-B574-4BA7-B61A-F44A8791208B}" presName="LevelTwoTextNode" presStyleLbl="node3" presStyleIdx="1" presStyleCnt="5">
        <dgm:presLayoutVars>
          <dgm:chPref val="3"/>
        </dgm:presLayoutVars>
      </dgm:prSet>
      <dgm:spPr/>
      <dgm:t>
        <a:bodyPr/>
        <a:lstStyle/>
        <a:p>
          <a:endParaRPr lang="zh-TW" altLang="en-US"/>
        </a:p>
      </dgm:t>
    </dgm:pt>
    <dgm:pt modelId="{2E041EA7-F54D-4B65-8C1B-98DA1FED154A}" type="pres">
      <dgm:prSet presAssocID="{6CC637E8-B574-4BA7-B61A-F44A8791208B}" presName="level3hierChild" presStyleCnt="0"/>
      <dgm:spPr/>
    </dgm:pt>
    <dgm:pt modelId="{FFB9C174-A6D9-43CF-BA70-C8D99295EDC7}" type="pres">
      <dgm:prSet presAssocID="{ABDB06AA-A0EF-48AF-B3C0-FBA73F25E6A1}" presName="conn2-1" presStyleLbl="parChTrans1D3" presStyleIdx="2" presStyleCnt="5"/>
      <dgm:spPr/>
      <dgm:t>
        <a:bodyPr/>
        <a:lstStyle/>
        <a:p>
          <a:endParaRPr lang="zh-TW" altLang="en-US"/>
        </a:p>
      </dgm:t>
    </dgm:pt>
    <dgm:pt modelId="{A5DDA61C-186A-48CB-9C78-CA8EC719846F}" type="pres">
      <dgm:prSet presAssocID="{ABDB06AA-A0EF-48AF-B3C0-FBA73F25E6A1}" presName="connTx" presStyleLbl="parChTrans1D3" presStyleIdx="2" presStyleCnt="5"/>
      <dgm:spPr/>
      <dgm:t>
        <a:bodyPr/>
        <a:lstStyle/>
        <a:p>
          <a:endParaRPr lang="zh-TW" altLang="en-US"/>
        </a:p>
      </dgm:t>
    </dgm:pt>
    <dgm:pt modelId="{79B85F9D-0B79-42DB-91B6-D6D2E7AF70E8}" type="pres">
      <dgm:prSet presAssocID="{DE1AA0C6-347B-48AD-8CD0-2BF42AE0E66D}" presName="root2" presStyleCnt="0"/>
      <dgm:spPr/>
    </dgm:pt>
    <dgm:pt modelId="{6A272390-86BC-436E-8CF0-3BAAB9A1F5E5}" type="pres">
      <dgm:prSet presAssocID="{DE1AA0C6-347B-48AD-8CD0-2BF42AE0E66D}" presName="LevelTwoTextNode" presStyleLbl="node3" presStyleIdx="2" presStyleCnt="5">
        <dgm:presLayoutVars>
          <dgm:chPref val="3"/>
        </dgm:presLayoutVars>
      </dgm:prSet>
      <dgm:spPr/>
      <dgm:t>
        <a:bodyPr/>
        <a:lstStyle/>
        <a:p>
          <a:endParaRPr lang="zh-TW" altLang="en-US"/>
        </a:p>
      </dgm:t>
    </dgm:pt>
    <dgm:pt modelId="{B8BB2AAA-F882-4BE1-BE07-05F404119911}" type="pres">
      <dgm:prSet presAssocID="{DE1AA0C6-347B-48AD-8CD0-2BF42AE0E66D}" presName="level3hierChild" presStyleCnt="0"/>
      <dgm:spPr/>
    </dgm:pt>
    <dgm:pt modelId="{3663EBFF-8A1E-4612-BCFC-8B8C7C73CECB}" type="pres">
      <dgm:prSet presAssocID="{994E58DF-4368-4139-BB27-F936E071036B}" presName="conn2-1" presStyleLbl="parChTrans1D2" presStyleIdx="1" presStyleCnt="2"/>
      <dgm:spPr/>
      <dgm:t>
        <a:bodyPr/>
        <a:lstStyle/>
        <a:p>
          <a:endParaRPr lang="zh-TW" altLang="en-US"/>
        </a:p>
      </dgm:t>
    </dgm:pt>
    <dgm:pt modelId="{5227ABD3-B15C-4665-B1AB-23FC9329DD7D}" type="pres">
      <dgm:prSet presAssocID="{994E58DF-4368-4139-BB27-F936E071036B}" presName="connTx" presStyleLbl="parChTrans1D2" presStyleIdx="1" presStyleCnt="2"/>
      <dgm:spPr/>
      <dgm:t>
        <a:bodyPr/>
        <a:lstStyle/>
        <a:p>
          <a:endParaRPr lang="zh-TW" altLang="en-US"/>
        </a:p>
      </dgm:t>
    </dgm:pt>
    <dgm:pt modelId="{70937002-5453-43BF-925D-A617E41D4A06}" type="pres">
      <dgm:prSet presAssocID="{70E5ADCB-2EE4-4A1E-87E3-C98F0D94CA39}" presName="root2" presStyleCnt="0"/>
      <dgm:spPr/>
    </dgm:pt>
    <dgm:pt modelId="{3DCD6388-9CCF-477D-BFD4-D6C3CC8A9FC7}" type="pres">
      <dgm:prSet presAssocID="{70E5ADCB-2EE4-4A1E-87E3-C98F0D94CA39}" presName="LevelTwoTextNode" presStyleLbl="node2" presStyleIdx="1" presStyleCnt="2">
        <dgm:presLayoutVars>
          <dgm:chPref val="3"/>
        </dgm:presLayoutVars>
      </dgm:prSet>
      <dgm:spPr/>
      <dgm:t>
        <a:bodyPr/>
        <a:lstStyle/>
        <a:p>
          <a:endParaRPr lang="zh-TW" altLang="en-US"/>
        </a:p>
      </dgm:t>
    </dgm:pt>
    <dgm:pt modelId="{B2F6AEC8-61E7-4219-B206-73EF5548CB14}" type="pres">
      <dgm:prSet presAssocID="{70E5ADCB-2EE4-4A1E-87E3-C98F0D94CA39}" presName="level3hierChild" presStyleCnt="0"/>
      <dgm:spPr/>
    </dgm:pt>
    <dgm:pt modelId="{776F8678-C1DA-4F12-9DA6-5D66883C7C81}" type="pres">
      <dgm:prSet presAssocID="{7B0F9FEB-09CC-4D39-A028-69100638635C}" presName="conn2-1" presStyleLbl="parChTrans1D3" presStyleIdx="3" presStyleCnt="5"/>
      <dgm:spPr/>
      <dgm:t>
        <a:bodyPr/>
        <a:lstStyle/>
        <a:p>
          <a:endParaRPr lang="zh-TW" altLang="en-US"/>
        </a:p>
      </dgm:t>
    </dgm:pt>
    <dgm:pt modelId="{1982783E-1D40-454B-9DF9-44CECE16F885}" type="pres">
      <dgm:prSet presAssocID="{7B0F9FEB-09CC-4D39-A028-69100638635C}" presName="connTx" presStyleLbl="parChTrans1D3" presStyleIdx="3" presStyleCnt="5"/>
      <dgm:spPr/>
      <dgm:t>
        <a:bodyPr/>
        <a:lstStyle/>
        <a:p>
          <a:endParaRPr lang="zh-TW" altLang="en-US"/>
        </a:p>
      </dgm:t>
    </dgm:pt>
    <dgm:pt modelId="{54B5A5AA-9C89-485D-8831-5B2BE4392BF2}" type="pres">
      <dgm:prSet presAssocID="{32D65CA2-9D37-4882-BB60-20C6AE8407E5}" presName="root2" presStyleCnt="0"/>
      <dgm:spPr/>
    </dgm:pt>
    <dgm:pt modelId="{667F5840-6A34-447E-8FC3-44BE510E30A3}" type="pres">
      <dgm:prSet presAssocID="{32D65CA2-9D37-4882-BB60-20C6AE8407E5}" presName="LevelTwoTextNode" presStyleLbl="node3" presStyleIdx="3" presStyleCnt="5">
        <dgm:presLayoutVars>
          <dgm:chPref val="3"/>
        </dgm:presLayoutVars>
      </dgm:prSet>
      <dgm:spPr/>
      <dgm:t>
        <a:bodyPr/>
        <a:lstStyle/>
        <a:p>
          <a:endParaRPr lang="zh-TW" altLang="en-US"/>
        </a:p>
      </dgm:t>
    </dgm:pt>
    <dgm:pt modelId="{119DD2DD-8C34-4EDB-8ADA-61D889001540}" type="pres">
      <dgm:prSet presAssocID="{32D65CA2-9D37-4882-BB60-20C6AE8407E5}" presName="level3hierChild" presStyleCnt="0"/>
      <dgm:spPr/>
    </dgm:pt>
    <dgm:pt modelId="{4287DA80-D565-45C9-88CD-7B6E101AE661}" type="pres">
      <dgm:prSet presAssocID="{F98CCB61-8631-4F06-926B-45E33C2DCA4A}" presName="conn2-1" presStyleLbl="parChTrans1D3" presStyleIdx="4" presStyleCnt="5"/>
      <dgm:spPr/>
      <dgm:t>
        <a:bodyPr/>
        <a:lstStyle/>
        <a:p>
          <a:endParaRPr lang="zh-TW" altLang="en-US"/>
        </a:p>
      </dgm:t>
    </dgm:pt>
    <dgm:pt modelId="{6FA81DF4-48B8-428B-A421-C5C1833EA6A0}" type="pres">
      <dgm:prSet presAssocID="{F98CCB61-8631-4F06-926B-45E33C2DCA4A}" presName="connTx" presStyleLbl="parChTrans1D3" presStyleIdx="4" presStyleCnt="5"/>
      <dgm:spPr/>
      <dgm:t>
        <a:bodyPr/>
        <a:lstStyle/>
        <a:p>
          <a:endParaRPr lang="zh-TW" altLang="en-US"/>
        </a:p>
      </dgm:t>
    </dgm:pt>
    <dgm:pt modelId="{EFA53AA0-9BC4-41BF-B8A1-6AFFBB843173}" type="pres">
      <dgm:prSet presAssocID="{187139C6-CE94-409D-A585-06745FF0F3F4}" presName="root2" presStyleCnt="0"/>
      <dgm:spPr/>
    </dgm:pt>
    <dgm:pt modelId="{F8E4AE50-C449-4049-9E52-1DCAA05CCD94}" type="pres">
      <dgm:prSet presAssocID="{187139C6-CE94-409D-A585-06745FF0F3F4}" presName="LevelTwoTextNode" presStyleLbl="node3" presStyleIdx="4" presStyleCnt="5">
        <dgm:presLayoutVars>
          <dgm:chPref val="3"/>
        </dgm:presLayoutVars>
      </dgm:prSet>
      <dgm:spPr/>
      <dgm:t>
        <a:bodyPr/>
        <a:lstStyle/>
        <a:p>
          <a:endParaRPr lang="zh-TW" altLang="en-US"/>
        </a:p>
      </dgm:t>
    </dgm:pt>
    <dgm:pt modelId="{63203E0C-69BB-4D61-9051-14BBC4909E5F}" type="pres">
      <dgm:prSet presAssocID="{187139C6-CE94-409D-A585-06745FF0F3F4}" presName="level3hierChild" presStyleCnt="0"/>
      <dgm:spPr/>
    </dgm:pt>
  </dgm:ptLst>
  <dgm:cxnLst>
    <dgm:cxn modelId="{4A9FA546-1066-4BF3-8B84-7778C4E0C830}" type="presOf" srcId="{994E58DF-4368-4139-BB27-F936E071036B}" destId="{3663EBFF-8A1E-4612-BCFC-8B8C7C73CECB}" srcOrd="0" destOrd="0" presId="urn:microsoft.com/office/officeart/2005/8/layout/hierarchy2"/>
    <dgm:cxn modelId="{3B398BAD-2C71-49E7-9A50-E3C4F199614B}" type="presOf" srcId="{65108C20-AD50-4619-8315-F5A3B8A28EB1}" destId="{61D19968-F264-4677-A39F-48E9BCC063B3}" srcOrd="0" destOrd="0" presId="urn:microsoft.com/office/officeart/2005/8/layout/hierarchy2"/>
    <dgm:cxn modelId="{FA4484A4-96DC-42C2-A6EA-015BE6189CF6}" type="presOf" srcId="{F98CCB61-8631-4F06-926B-45E33C2DCA4A}" destId="{4287DA80-D565-45C9-88CD-7B6E101AE661}" srcOrd="0" destOrd="0" presId="urn:microsoft.com/office/officeart/2005/8/layout/hierarchy2"/>
    <dgm:cxn modelId="{68B5DDB9-CDE1-4BEC-9333-64E76718BB37}" type="presOf" srcId="{DE1AA0C6-347B-48AD-8CD0-2BF42AE0E66D}" destId="{6A272390-86BC-436E-8CF0-3BAAB9A1F5E5}" srcOrd="0" destOrd="0" presId="urn:microsoft.com/office/officeart/2005/8/layout/hierarchy2"/>
    <dgm:cxn modelId="{3E5F84BC-FD4E-4B81-9CAC-F8EAFC5BA699}" type="presOf" srcId="{25E99B9C-F41D-4017-B716-EBE09AC92727}" destId="{63A8AAF1-0B48-4A5C-B364-9238F44B3447}" srcOrd="0" destOrd="0" presId="urn:microsoft.com/office/officeart/2005/8/layout/hierarchy2"/>
    <dgm:cxn modelId="{0F16FD74-F84B-4B3D-9FBE-36F6FF8502D0}" type="presOf" srcId="{67FDA0ED-D41E-4F53-AB9E-A43384960034}" destId="{81805769-A4C9-4222-8D2F-79D030F1B832}" srcOrd="1" destOrd="0" presId="urn:microsoft.com/office/officeart/2005/8/layout/hierarchy2"/>
    <dgm:cxn modelId="{7C5F4F14-E793-4730-BF22-37477799F216}" type="presOf" srcId="{F98CCB61-8631-4F06-926B-45E33C2DCA4A}" destId="{6FA81DF4-48B8-428B-A421-C5C1833EA6A0}" srcOrd="1" destOrd="0" presId="urn:microsoft.com/office/officeart/2005/8/layout/hierarchy2"/>
    <dgm:cxn modelId="{85E76052-65A2-4CC6-BCAA-529B6A2B97EA}" type="presOf" srcId="{6CC637E8-B574-4BA7-B61A-F44A8791208B}" destId="{91510326-98F1-4ECC-9FE0-E0DF5DE6B654}" srcOrd="0" destOrd="0" presId="urn:microsoft.com/office/officeart/2005/8/layout/hierarchy2"/>
    <dgm:cxn modelId="{EED9EBCB-F1B4-495B-9B33-B8760FD34A85}" type="presOf" srcId="{67FDA0ED-D41E-4F53-AB9E-A43384960034}" destId="{C2B0C61B-57E5-494C-BD93-85CFC39FC29E}" srcOrd="0" destOrd="0" presId="urn:microsoft.com/office/officeart/2005/8/layout/hierarchy2"/>
    <dgm:cxn modelId="{C7C28DD9-A730-4C6D-BDC0-5FA83A5F3691}" type="presOf" srcId="{7B0F9FEB-09CC-4D39-A028-69100638635C}" destId="{1982783E-1D40-454B-9DF9-44CECE16F885}" srcOrd="1" destOrd="0" presId="urn:microsoft.com/office/officeart/2005/8/layout/hierarchy2"/>
    <dgm:cxn modelId="{B6257C06-EC8E-4C9C-BCA5-CF7748D87A8B}" srcId="{51E51121-5F90-4EE2-BF18-DB726A5981F8}" destId="{70E5ADCB-2EE4-4A1E-87E3-C98F0D94CA39}" srcOrd="1" destOrd="0" parTransId="{994E58DF-4368-4139-BB27-F936E071036B}" sibTransId="{ACE434A9-1966-4BED-86BE-68C55CEED352}"/>
    <dgm:cxn modelId="{A6A6EB28-DD4C-4692-973D-3C1D31C1A66E}" type="presOf" srcId="{51E51121-5F90-4EE2-BF18-DB726A5981F8}" destId="{CB65C8E4-CFA2-4005-ADC8-3146ACA7A9EC}" srcOrd="0" destOrd="0" presId="urn:microsoft.com/office/officeart/2005/8/layout/hierarchy2"/>
    <dgm:cxn modelId="{2F4CABEA-2419-4D88-A599-404C349BA000}" type="presOf" srcId="{70E5ADCB-2EE4-4A1E-87E3-C98F0D94CA39}" destId="{3DCD6388-9CCF-477D-BFD4-D6C3CC8A9FC7}" srcOrd="0" destOrd="0" presId="urn:microsoft.com/office/officeart/2005/8/layout/hierarchy2"/>
    <dgm:cxn modelId="{DBBBEE84-69AD-44E6-96FE-8525054C356D}" type="presOf" srcId="{8E58C8BB-9BFE-445B-98C5-58CF5B8ECE75}" destId="{ED123D2A-03A1-4EE8-A0C2-CDF3F13B1053}" srcOrd="0" destOrd="0" presId="urn:microsoft.com/office/officeart/2005/8/layout/hierarchy2"/>
    <dgm:cxn modelId="{A002B983-6632-489F-9872-AF2C78818506}" type="presOf" srcId="{ABDB06AA-A0EF-48AF-B3C0-FBA73F25E6A1}" destId="{FFB9C174-A6D9-43CF-BA70-C8D99295EDC7}" srcOrd="0" destOrd="0" presId="urn:microsoft.com/office/officeart/2005/8/layout/hierarchy2"/>
    <dgm:cxn modelId="{0563BA9A-8F6E-4449-B196-3D55B46CD0A2}" type="presOf" srcId="{05E0E7F9-43F9-4DF3-A3E2-6B04D82E38B6}" destId="{A417A80F-F4CE-4268-97C6-1E62EDC9AC12}" srcOrd="0" destOrd="0" presId="urn:microsoft.com/office/officeart/2005/8/layout/hierarchy2"/>
    <dgm:cxn modelId="{9996012F-8488-42F1-BB47-FAE8EE231B7D}" srcId="{05E0E7F9-43F9-4DF3-A3E2-6B04D82E38B6}" destId="{A0D3FF18-7BC9-4CAB-83D7-B08281E9E48B}" srcOrd="0" destOrd="0" parTransId="{25E99B9C-F41D-4017-B716-EBE09AC92727}" sibTransId="{7AA9163A-E9EC-4AC6-B5BA-900F3CF6053D}"/>
    <dgm:cxn modelId="{3EDA7D7B-A3AD-4627-8689-41549F1E24CA}" type="presOf" srcId="{25E99B9C-F41D-4017-B716-EBE09AC92727}" destId="{B4DC4602-069E-4FCD-B057-2CDBEA342F85}" srcOrd="1" destOrd="0" presId="urn:microsoft.com/office/officeart/2005/8/layout/hierarchy2"/>
    <dgm:cxn modelId="{0A48CA8A-3022-4D17-8592-909643D973F4}" srcId="{05E0E7F9-43F9-4DF3-A3E2-6B04D82E38B6}" destId="{DE1AA0C6-347B-48AD-8CD0-2BF42AE0E66D}" srcOrd="2" destOrd="0" parTransId="{ABDB06AA-A0EF-48AF-B3C0-FBA73F25E6A1}" sibTransId="{5152C7B4-AC96-4F76-9BD6-498261385181}"/>
    <dgm:cxn modelId="{EFBE91E9-A088-4D77-B1DD-DAF829C7C863}" type="presOf" srcId="{8E58C8BB-9BFE-445B-98C5-58CF5B8ECE75}" destId="{7543D0D9-5C53-4974-B41A-4BCE0C9861BB}" srcOrd="1" destOrd="0" presId="urn:microsoft.com/office/officeart/2005/8/layout/hierarchy2"/>
    <dgm:cxn modelId="{6301A122-8C21-4AF5-B581-686198E8F261}" srcId="{65108C20-AD50-4619-8315-F5A3B8A28EB1}" destId="{51E51121-5F90-4EE2-BF18-DB726A5981F8}" srcOrd="0" destOrd="0" parTransId="{02F4D57F-5A22-4E1F-895D-DC6E1431D57D}" sibTransId="{EBEDBE6B-6700-4B73-AB4D-8B32B23D459D}"/>
    <dgm:cxn modelId="{67872518-0305-4D27-BDAD-D1394E79918C}" type="presOf" srcId="{A0D3FF18-7BC9-4CAB-83D7-B08281E9E48B}" destId="{AABF65AC-D25C-46F8-9E4F-111F4E998A9C}" srcOrd="0" destOrd="0" presId="urn:microsoft.com/office/officeart/2005/8/layout/hierarchy2"/>
    <dgm:cxn modelId="{C968D926-8C3B-489E-ADF8-73AB9093A1EA}" type="presOf" srcId="{187139C6-CE94-409D-A585-06745FF0F3F4}" destId="{F8E4AE50-C449-4049-9E52-1DCAA05CCD94}" srcOrd="0" destOrd="0" presId="urn:microsoft.com/office/officeart/2005/8/layout/hierarchy2"/>
    <dgm:cxn modelId="{7955ACE6-BF7A-4AEF-A296-2491B72E468F}" srcId="{70E5ADCB-2EE4-4A1E-87E3-C98F0D94CA39}" destId="{32D65CA2-9D37-4882-BB60-20C6AE8407E5}" srcOrd="0" destOrd="0" parTransId="{7B0F9FEB-09CC-4D39-A028-69100638635C}" sibTransId="{25B394C2-22DF-4E78-8ADE-AF340E7A2BFE}"/>
    <dgm:cxn modelId="{CFA0F475-6478-4349-BF13-D3E521965C05}" srcId="{05E0E7F9-43F9-4DF3-A3E2-6B04D82E38B6}" destId="{6CC637E8-B574-4BA7-B61A-F44A8791208B}" srcOrd="1" destOrd="0" parTransId="{67FDA0ED-D41E-4F53-AB9E-A43384960034}" sibTransId="{932301B4-83F7-41B8-8019-F97472A4E722}"/>
    <dgm:cxn modelId="{0505969D-0A0A-41B2-BE1D-3F8930E68107}" srcId="{51E51121-5F90-4EE2-BF18-DB726A5981F8}" destId="{05E0E7F9-43F9-4DF3-A3E2-6B04D82E38B6}" srcOrd="0" destOrd="0" parTransId="{8E58C8BB-9BFE-445B-98C5-58CF5B8ECE75}" sibTransId="{437DAE5E-0978-4B40-9BA1-C5883D63FA29}"/>
    <dgm:cxn modelId="{A8D7C928-0EA5-4CAD-AD6B-68461AFAACFE}" type="presOf" srcId="{7B0F9FEB-09CC-4D39-A028-69100638635C}" destId="{776F8678-C1DA-4F12-9DA6-5D66883C7C81}" srcOrd="0" destOrd="0" presId="urn:microsoft.com/office/officeart/2005/8/layout/hierarchy2"/>
    <dgm:cxn modelId="{A6AD4748-A11D-4C90-8F40-E8C864A9EF39}" type="presOf" srcId="{994E58DF-4368-4139-BB27-F936E071036B}" destId="{5227ABD3-B15C-4665-B1AB-23FC9329DD7D}" srcOrd="1" destOrd="0" presId="urn:microsoft.com/office/officeart/2005/8/layout/hierarchy2"/>
    <dgm:cxn modelId="{503FB9BF-3BE2-45AF-946B-C86D40515B83}" type="presOf" srcId="{32D65CA2-9D37-4882-BB60-20C6AE8407E5}" destId="{667F5840-6A34-447E-8FC3-44BE510E30A3}" srcOrd="0" destOrd="0" presId="urn:microsoft.com/office/officeart/2005/8/layout/hierarchy2"/>
    <dgm:cxn modelId="{77EAC20F-C8DE-4008-8BD1-28153F165493}" type="presOf" srcId="{ABDB06AA-A0EF-48AF-B3C0-FBA73F25E6A1}" destId="{A5DDA61C-186A-48CB-9C78-CA8EC719846F}" srcOrd="1" destOrd="0" presId="urn:microsoft.com/office/officeart/2005/8/layout/hierarchy2"/>
    <dgm:cxn modelId="{23E09156-0B4D-4644-A0AD-7421A904538D}" srcId="{70E5ADCB-2EE4-4A1E-87E3-C98F0D94CA39}" destId="{187139C6-CE94-409D-A585-06745FF0F3F4}" srcOrd="1" destOrd="0" parTransId="{F98CCB61-8631-4F06-926B-45E33C2DCA4A}" sibTransId="{792047E9-A2E9-465C-BB64-5041E2E24C68}"/>
    <dgm:cxn modelId="{34D83B88-0763-4925-841C-4CBB4284F557}" type="presParOf" srcId="{61D19968-F264-4677-A39F-48E9BCC063B3}" destId="{4B8ECAA1-4A2A-4D7D-A7B5-3962EF0B2D85}" srcOrd="0" destOrd="0" presId="urn:microsoft.com/office/officeart/2005/8/layout/hierarchy2"/>
    <dgm:cxn modelId="{0406E84F-33E7-4A28-99DE-5B4DEDCBB14B}" type="presParOf" srcId="{4B8ECAA1-4A2A-4D7D-A7B5-3962EF0B2D85}" destId="{CB65C8E4-CFA2-4005-ADC8-3146ACA7A9EC}" srcOrd="0" destOrd="0" presId="urn:microsoft.com/office/officeart/2005/8/layout/hierarchy2"/>
    <dgm:cxn modelId="{E656ED86-E42F-463F-9337-C2993D54E269}" type="presParOf" srcId="{4B8ECAA1-4A2A-4D7D-A7B5-3962EF0B2D85}" destId="{3606840E-7A8C-4F99-A699-B9D3AFFA9063}" srcOrd="1" destOrd="0" presId="urn:microsoft.com/office/officeart/2005/8/layout/hierarchy2"/>
    <dgm:cxn modelId="{C82BB8D8-1E01-4D78-8BF6-51BDCCCB0E24}" type="presParOf" srcId="{3606840E-7A8C-4F99-A699-B9D3AFFA9063}" destId="{ED123D2A-03A1-4EE8-A0C2-CDF3F13B1053}" srcOrd="0" destOrd="0" presId="urn:microsoft.com/office/officeart/2005/8/layout/hierarchy2"/>
    <dgm:cxn modelId="{4E6E0BF3-BAB0-47D5-95AA-BBB31CC0F6D1}" type="presParOf" srcId="{ED123D2A-03A1-4EE8-A0C2-CDF3F13B1053}" destId="{7543D0D9-5C53-4974-B41A-4BCE0C9861BB}" srcOrd="0" destOrd="0" presId="urn:microsoft.com/office/officeart/2005/8/layout/hierarchy2"/>
    <dgm:cxn modelId="{03668DD3-7585-4185-91E2-C4D65B12F543}" type="presParOf" srcId="{3606840E-7A8C-4F99-A699-B9D3AFFA9063}" destId="{E10B10E0-0E7C-4DD1-8050-2EBECC1BFAB2}" srcOrd="1" destOrd="0" presId="urn:microsoft.com/office/officeart/2005/8/layout/hierarchy2"/>
    <dgm:cxn modelId="{CFD27ECC-BC4B-4E52-8061-2C4C3E3EE59F}" type="presParOf" srcId="{E10B10E0-0E7C-4DD1-8050-2EBECC1BFAB2}" destId="{A417A80F-F4CE-4268-97C6-1E62EDC9AC12}" srcOrd="0" destOrd="0" presId="urn:microsoft.com/office/officeart/2005/8/layout/hierarchy2"/>
    <dgm:cxn modelId="{2C5EC4F3-591C-4505-B0A2-EA7636178D70}" type="presParOf" srcId="{E10B10E0-0E7C-4DD1-8050-2EBECC1BFAB2}" destId="{31EFC460-01FB-4B6D-AF6A-77A2E4C8F018}" srcOrd="1" destOrd="0" presId="urn:microsoft.com/office/officeart/2005/8/layout/hierarchy2"/>
    <dgm:cxn modelId="{F2364E4C-EEA0-445B-8A7C-A5964BE8ADBA}" type="presParOf" srcId="{31EFC460-01FB-4B6D-AF6A-77A2E4C8F018}" destId="{63A8AAF1-0B48-4A5C-B364-9238F44B3447}" srcOrd="0" destOrd="0" presId="urn:microsoft.com/office/officeart/2005/8/layout/hierarchy2"/>
    <dgm:cxn modelId="{4FDC37DF-D88F-4566-9C24-5B5FDECE9E7E}" type="presParOf" srcId="{63A8AAF1-0B48-4A5C-B364-9238F44B3447}" destId="{B4DC4602-069E-4FCD-B057-2CDBEA342F85}" srcOrd="0" destOrd="0" presId="urn:microsoft.com/office/officeart/2005/8/layout/hierarchy2"/>
    <dgm:cxn modelId="{BBA18AE8-83D5-4A51-A444-00A75B4BF14E}" type="presParOf" srcId="{31EFC460-01FB-4B6D-AF6A-77A2E4C8F018}" destId="{01373653-B8B2-45CB-9AB1-0A82ED49B250}" srcOrd="1" destOrd="0" presId="urn:microsoft.com/office/officeart/2005/8/layout/hierarchy2"/>
    <dgm:cxn modelId="{2EE7353B-1490-47C0-9783-B5C10192822C}" type="presParOf" srcId="{01373653-B8B2-45CB-9AB1-0A82ED49B250}" destId="{AABF65AC-D25C-46F8-9E4F-111F4E998A9C}" srcOrd="0" destOrd="0" presId="urn:microsoft.com/office/officeart/2005/8/layout/hierarchy2"/>
    <dgm:cxn modelId="{AD803CE0-3723-4245-8786-396510831EC8}" type="presParOf" srcId="{01373653-B8B2-45CB-9AB1-0A82ED49B250}" destId="{FEDA4269-57D3-4FEB-8D8A-F9262B4E8730}" srcOrd="1" destOrd="0" presId="urn:microsoft.com/office/officeart/2005/8/layout/hierarchy2"/>
    <dgm:cxn modelId="{3E2BBFA8-5012-4512-BA54-ADE87B463A8A}" type="presParOf" srcId="{31EFC460-01FB-4B6D-AF6A-77A2E4C8F018}" destId="{C2B0C61B-57E5-494C-BD93-85CFC39FC29E}" srcOrd="2" destOrd="0" presId="urn:microsoft.com/office/officeart/2005/8/layout/hierarchy2"/>
    <dgm:cxn modelId="{88EA1AE4-2749-415C-A9DA-006F07B1F839}" type="presParOf" srcId="{C2B0C61B-57E5-494C-BD93-85CFC39FC29E}" destId="{81805769-A4C9-4222-8D2F-79D030F1B832}" srcOrd="0" destOrd="0" presId="urn:microsoft.com/office/officeart/2005/8/layout/hierarchy2"/>
    <dgm:cxn modelId="{CF842C3F-7C84-4571-A50C-BC357EA54BBF}" type="presParOf" srcId="{31EFC460-01FB-4B6D-AF6A-77A2E4C8F018}" destId="{6DE26D25-9A6E-440E-AD10-FA1FF992FEEA}" srcOrd="3" destOrd="0" presId="urn:microsoft.com/office/officeart/2005/8/layout/hierarchy2"/>
    <dgm:cxn modelId="{EBAE772F-1198-4C52-A07A-C1D5B6A2D96E}" type="presParOf" srcId="{6DE26D25-9A6E-440E-AD10-FA1FF992FEEA}" destId="{91510326-98F1-4ECC-9FE0-E0DF5DE6B654}" srcOrd="0" destOrd="0" presId="urn:microsoft.com/office/officeart/2005/8/layout/hierarchy2"/>
    <dgm:cxn modelId="{116E9577-8473-4425-B760-408F73952598}" type="presParOf" srcId="{6DE26D25-9A6E-440E-AD10-FA1FF992FEEA}" destId="{2E041EA7-F54D-4B65-8C1B-98DA1FED154A}" srcOrd="1" destOrd="0" presId="urn:microsoft.com/office/officeart/2005/8/layout/hierarchy2"/>
    <dgm:cxn modelId="{E43D52DC-B21A-41A2-A4E3-EE5710E450F6}" type="presParOf" srcId="{31EFC460-01FB-4B6D-AF6A-77A2E4C8F018}" destId="{FFB9C174-A6D9-43CF-BA70-C8D99295EDC7}" srcOrd="4" destOrd="0" presId="urn:microsoft.com/office/officeart/2005/8/layout/hierarchy2"/>
    <dgm:cxn modelId="{16555F1F-694D-4C66-B44D-1DDDDC914257}" type="presParOf" srcId="{FFB9C174-A6D9-43CF-BA70-C8D99295EDC7}" destId="{A5DDA61C-186A-48CB-9C78-CA8EC719846F}" srcOrd="0" destOrd="0" presId="urn:microsoft.com/office/officeart/2005/8/layout/hierarchy2"/>
    <dgm:cxn modelId="{08582832-1DA8-4CD5-A745-AC31EE015FE0}" type="presParOf" srcId="{31EFC460-01FB-4B6D-AF6A-77A2E4C8F018}" destId="{79B85F9D-0B79-42DB-91B6-D6D2E7AF70E8}" srcOrd="5" destOrd="0" presId="urn:microsoft.com/office/officeart/2005/8/layout/hierarchy2"/>
    <dgm:cxn modelId="{BDA03B8D-3ABB-490C-91C8-106CD486BFFE}" type="presParOf" srcId="{79B85F9D-0B79-42DB-91B6-D6D2E7AF70E8}" destId="{6A272390-86BC-436E-8CF0-3BAAB9A1F5E5}" srcOrd="0" destOrd="0" presId="urn:microsoft.com/office/officeart/2005/8/layout/hierarchy2"/>
    <dgm:cxn modelId="{97C20B0C-D6E1-4CBD-9F3F-3539BA87FFE4}" type="presParOf" srcId="{79B85F9D-0B79-42DB-91B6-D6D2E7AF70E8}" destId="{B8BB2AAA-F882-4BE1-BE07-05F404119911}" srcOrd="1" destOrd="0" presId="urn:microsoft.com/office/officeart/2005/8/layout/hierarchy2"/>
    <dgm:cxn modelId="{A40C4141-FE5B-4160-9F8A-32391BA341CD}" type="presParOf" srcId="{3606840E-7A8C-4F99-A699-B9D3AFFA9063}" destId="{3663EBFF-8A1E-4612-BCFC-8B8C7C73CECB}" srcOrd="2" destOrd="0" presId="urn:microsoft.com/office/officeart/2005/8/layout/hierarchy2"/>
    <dgm:cxn modelId="{AC90A819-0E64-4251-A315-D25C228846FB}" type="presParOf" srcId="{3663EBFF-8A1E-4612-BCFC-8B8C7C73CECB}" destId="{5227ABD3-B15C-4665-B1AB-23FC9329DD7D}" srcOrd="0" destOrd="0" presId="urn:microsoft.com/office/officeart/2005/8/layout/hierarchy2"/>
    <dgm:cxn modelId="{3ECD8C8D-B420-4E3B-8A56-4726DCBB0D78}" type="presParOf" srcId="{3606840E-7A8C-4F99-A699-B9D3AFFA9063}" destId="{70937002-5453-43BF-925D-A617E41D4A06}" srcOrd="3" destOrd="0" presId="urn:microsoft.com/office/officeart/2005/8/layout/hierarchy2"/>
    <dgm:cxn modelId="{32CF1628-3416-4A6F-AA40-4FC826395B50}" type="presParOf" srcId="{70937002-5453-43BF-925D-A617E41D4A06}" destId="{3DCD6388-9CCF-477D-BFD4-D6C3CC8A9FC7}" srcOrd="0" destOrd="0" presId="urn:microsoft.com/office/officeart/2005/8/layout/hierarchy2"/>
    <dgm:cxn modelId="{AA22AADE-CF04-4EB0-B47D-E83479F9250E}" type="presParOf" srcId="{70937002-5453-43BF-925D-A617E41D4A06}" destId="{B2F6AEC8-61E7-4219-B206-73EF5548CB14}" srcOrd="1" destOrd="0" presId="urn:microsoft.com/office/officeart/2005/8/layout/hierarchy2"/>
    <dgm:cxn modelId="{8B4D766D-A353-4AB6-8E6D-9E233AAB9F8A}" type="presParOf" srcId="{B2F6AEC8-61E7-4219-B206-73EF5548CB14}" destId="{776F8678-C1DA-4F12-9DA6-5D66883C7C81}" srcOrd="0" destOrd="0" presId="urn:microsoft.com/office/officeart/2005/8/layout/hierarchy2"/>
    <dgm:cxn modelId="{88F57CEC-3E4D-49F0-9B1B-513452E673AB}" type="presParOf" srcId="{776F8678-C1DA-4F12-9DA6-5D66883C7C81}" destId="{1982783E-1D40-454B-9DF9-44CECE16F885}" srcOrd="0" destOrd="0" presId="urn:microsoft.com/office/officeart/2005/8/layout/hierarchy2"/>
    <dgm:cxn modelId="{8D6D0A6E-E8AD-41C8-B54F-68FDDC3A671C}" type="presParOf" srcId="{B2F6AEC8-61E7-4219-B206-73EF5548CB14}" destId="{54B5A5AA-9C89-485D-8831-5B2BE4392BF2}" srcOrd="1" destOrd="0" presId="urn:microsoft.com/office/officeart/2005/8/layout/hierarchy2"/>
    <dgm:cxn modelId="{325FC265-48A7-4A68-8656-0A661CDADE73}" type="presParOf" srcId="{54B5A5AA-9C89-485D-8831-5B2BE4392BF2}" destId="{667F5840-6A34-447E-8FC3-44BE510E30A3}" srcOrd="0" destOrd="0" presId="urn:microsoft.com/office/officeart/2005/8/layout/hierarchy2"/>
    <dgm:cxn modelId="{DDA1C0B1-B1B7-42BE-B2AD-257255BE6F54}" type="presParOf" srcId="{54B5A5AA-9C89-485D-8831-5B2BE4392BF2}" destId="{119DD2DD-8C34-4EDB-8ADA-61D889001540}" srcOrd="1" destOrd="0" presId="urn:microsoft.com/office/officeart/2005/8/layout/hierarchy2"/>
    <dgm:cxn modelId="{2F0B61A0-E935-466B-A316-948201434747}" type="presParOf" srcId="{B2F6AEC8-61E7-4219-B206-73EF5548CB14}" destId="{4287DA80-D565-45C9-88CD-7B6E101AE661}" srcOrd="2" destOrd="0" presId="urn:microsoft.com/office/officeart/2005/8/layout/hierarchy2"/>
    <dgm:cxn modelId="{8A812FF8-1936-44F0-B31A-6BED35696856}" type="presParOf" srcId="{4287DA80-D565-45C9-88CD-7B6E101AE661}" destId="{6FA81DF4-48B8-428B-A421-C5C1833EA6A0}" srcOrd="0" destOrd="0" presId="urn:microsoft.com/office/officeart/2005/8/layout/hierarchy2"/>
    <dgm:cxn modelId="{67D98B39-9D24-407B-BCBC-B6AF74FA97A2}" type="presParOf" srcId="{B2F6AEC8-61E7-4219-B206-73EF5548CB14}" destId="{EFA53AA0-9BC4-41BF-B8A1-6AFFBB843173}" srcOrd="3" destOrd="0" presId="urn:microsoft.com/office/officeart/2005/8/layout/hierarchy2"/>
    <dgm:cxn modelId="{8866691D-F274-4E2C-A117-7B1E73764217}" type="presParOf" srcId="{EFA53AA0-9BC4-41BF-B8A1-6AFFBB843173}" destId="{F8E4AE50-C449-4049-9E52-1DCAA05CCD94}" srcOrd="0" destOrd="0" presId="urn:microsoft.com/office/officeart/2005/8/layout/hierarchy2"/>
    <dgm:cxn modelId="{0E8F88BC-0C91-4C88-BF49-F4F414A7938C}" type="presParOf" srcId="{EFA53AA0-9BC4-41BF-B8A1-6AFFBB843173}" destId="{63203E0C-69BB-4D61-9051-14BBC4909E5F}" srcOrd="1" destOrd="0" presId="urn:microsoft.com/office/officeart/2005/8/layout/hierarchy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5C8E4-CFA2-4005-ADC8-3146ACA7A9EC}">
      <dsp:nvSpPr>
        <dsp:cNvPr id="0" name=""/>
        <dsp:cNvSpPr/>
      </dsp:nvSpPr>
      <dsp:spPr>
        <a:xfrm>
          <a:off x="950029" y="1697066"/>
          <a:ext cx="1309525" cy="65476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a:latin typeface="微軟正黑體" panose="020B0604030504040204" pitchFamily="34" charset="-120"/>
              <a:ea typeface="微軟正黑體" panose="020B0604030504040204" pitchFamily="34" charset="-120"/>
            </a:rPr>
            <a:t>環境人權</a:t>
          </a:r>
          <a:endParaRPr lang="zh-TW" altLang="en-US" sz="1600" kern="1200" dirty="0">
            <a:latin typeface="微軟正黑體" panose="020B0604030504040204" pitchFamily="34" charset="-120"/>
            <a:ea typeface="微軟正黑體" panose="020B0604030504040204" pitchFamily="34" charset="-120"/>
          </a:endParaRPr>
        </a:p>
      </dsp:txBody>
      <dsp:txXfrm>
        <a:off x="969206" y="1716243"/>
        <a:ext cx="1271171" cy="616408"/>
      </dsp:txXfrm>
    </dsp:sp>
    <dsp:sp modelId="{ED123D2A-03A1-4EE8-A0C2-CDF3F13B1053}">
      <dsp:nvSpPr>
        <dsp:cNvPr id="0" name=""/>
        <dsp:cNvSpPr/>
      </dsp:nvSpPr>
      <dsp:spPr>
        <a:xfrm rot="17945813">
          <a:off x="1982879" y="1537791"/>
          <a:ext cx="1077160" cy="32092"/>
        </a:xfrm>
        <a:custGeom>
          <a:avLst/>
          <a:gdLst/>
          <a:ahLst/>
          <a:cxnLst/>
          <a:rect l="0" t="0" r="0" b="0"/>
          <a:pathLst>
            <a:path>
              <a:moveTo>
                <a:pt x="0" y="16046"/>
              </a:moveTo>
              <a:lnTo>
                <a:pt x="1077160" y="16046"/>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TW" altLang="en-US" sz="600" kern="1200">
            <a:solidFill>
              <a:schemeClr val="tx1"/>
            </a:solidFill>
            <a:latin typeface="微軟正黑體" panose="020B0604030504040204" pitchFamily="34" charset="-120"/>
            <a:ea typeface="微軟正黑體" panose="020B0604030504040204" pitchFamily="34" charset="-120"/>
          </a:endParaRPr>
        </a:p>
      </dsp:txBody>
      <dsp:txXfrm>
        <a:off x="2494530" y="1526908"/>
        <a:ext cx="53858" cy="53858"/>
      </dsp:txXfrm>
    </dsp:sp>
    <dsp:sp modelId="{A417A80F-F4CE-4268-97C6-1E62EDC9AC12}">
      <dsp:nvSpPr>
        <dsp:cNvPr id="0" name=""/>
        <dsp:cNvSpPr/>
      </dsp:nvSpPr>
      <dsp:spPr>
        <a:xfrm>
          <a:off x="2783365" y="755845"/>
          <a:ext cx="1309525" cy="65476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a:latin typeface="微軟正黑體" panose="020B0604030504040204" pitchFamily="34" charset="-120"/>
              <a:ea typeface="微軟正黑體" panose="020B0604030504040204" pitchFamily="34" charset="-120"/>
            </a:rPr>
            <a:t>程序面向</a:t>
          </a:r>
          <a:endParaRPr lang="zh-TW" altLang="en-US" sz="1600" kern="1200" dirty="0">
            <a:latin typeface="微軟正黑體" panose="020B0604030504040204" pitchFamily="34" charset="-120"/>
            <a:ea typeface="微軟正黑體" panose="020B0604030504040204" pitchFamily="34" charset="-120"/>
          </a:endParaRPr>
        </a:p>
      </dsp:txBody>
      <dsp:txXfrm>
        <a:off x="2802542" y="775022"/>
        <a:ext cx="1271171" cy="616408"/>
      </dsp:txXfrm>
    </dsp:sp>
    <dsp:sp modelId="{63A8AAF1-0B48-4A5C-B364-9238F44B3447}">
      <dsp:nvSpPr>
        <dsp:cNvPr id="0" name=""/>
        <dsp:cNvSpPr/>
      </dsp:nvSpPr>
      <dsp:spPr>
        <a:xfrm rot="18289469">
          <a:off x="3896169" y="690691"/>
          <a:ext cx="917252" cy="32092"/>
        </a:xfrm>
        <a:custGeom>
          <a:avLst/>
          <a:gdLst/>
          <a:ahLst/>
          <a:cxnLst/>
          <a:rect l="0" t="0" r="0" b="0"/>
          <a:pathLst>
            <a:path>
              <a:moveTo>
                <a:pt x="0" y="16046"/>
              </a:moveTo>
              <a:lnTo>
                <a:pt x="917252" y="16046"/>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TW" altLang="en-US" sz="600" kern="1200">
            <a:solidFill>
              <a:schemeClr val="tx1"/>
            </a:solidFill>
            <a:latin typeface="微軟正黑體" panose="020B0604030504040204" pitchFamily="34" charset="-120"/>
            <a:ea typeface="微軟正黑體" panose="020B0604030504040204" pitchFamily="34" charset="-120"/>
          </a:endParaRPr>
        </a:p>
      </dsp:txBody>
      <dsp:txXfrm>
        <a:off x="4331864" y="683806"/>
        <a:ext cx="45862" cy="45862"/>
      </dsp:txXfrm>
    </dsp:sp>
    <dsp:sp modelId="{AABF65AC-D25C-46F8-9E4F-111F4E998A9C}">
      <dsp:nvSpPr>
        <dsp:cNvPr id="0" name=""/>
        <dsp:cNvSpPr/>
      </dsp:nvSpPr>
      <dsp:spPr>
        <a:xfrm>
          <a:off x="4616701" y="2868"/>
          <a:ext cx="1309525" cy="65476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a:latin typeface="微軟正黑體" panose="020B0604030504040204" pitchFamily="34" charset="-120"/>
              <a:ea typeface="微軟正黑體" panose="020B0604030504040204" pitchFamily="34" charset="-120"/>
            </a:rPr>
            <a:t>享有環境資訊權及參與權</a:t>
          </a:r>
        </a:p>
      </dsp:txBody>
      <dsp:txXfrm>
        <a:off x="4635878" y="22045"/>
        <a:ext cx="1271171" cy="616408"/>
      </dsp:txXfrm>
    </dsp:sp>
    <dsp:sp modelId="{C2B0C61B-57E5-494C-BD93-85CFC39FC29E}">
      <dsp:nvSpPr>
        <dsp:cNvPr id="0" name=""/>
        <dsp:cNvSpPr/>
      </dsp:nvSpPr>
      <dsp:spPr>
        <a:xfrm>
          <a:off x="4092890" y="1067180"/>
          <a:ext cx="523810" cy="32092"/>
        </a:xfrm>
        <a:custGeom>
          <a:avLst/>
          <a:gdLst/>
          <a:ahLst/>
          <a:cxnLst/>
          <a:rect l="0" t="0" r="0" b="0"/>
          <a:pathLst>
            <a:path>
              <a:moveTo>
                <a:pt x="0" y="16046"/>
              </a:moveTo>
              <a:lnTo>
                <a:pt x="523810" y="16046"/>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TW" altLang="en-US" sz="600" kern="1200">
            <a:solidFill>
              <a:schemeClr val="tx1"/>
            </a:solidFill>
            <a:latin typeface="微軟正黑體" panose="020B0604030504040204" pitchFamily="34" charset="-120"/>
            <a:ea typeface="微軟正黑體" panose="020B0604030504040204" pitchFamily="34" charset="-120"/>
          </a:endParaRPr>
        </a:p>
      </dsp:txBody>
      <dsp:txXfrm>
        <a:off x="4341700" y="1070131"/>
        <a:ext cx="26190" cy="26190"/>
      </dsp:txXfrm>
    </dsp:sp>
    <dsp:sp modelId="{91510326-98F1-4ECC-9FE0-E0DF5DE6B654}">
      <dsp:nvSpPr>
        <dsp:cNvPr id="0" name=""/>
        <dsp:cNvSpPr/>
      </dsp:nvSpPr>
      <dsp:spPr>
        <a:xfrm>
          <a:off x="4616701" y="755845"/>
          <a:ext cx="1309525" cy="65476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kern="1200" dirty="0">
              <a:latin typeface="微軟正黑體" panose="020B0604030504040204" pitchFamily="34" charset="-120"/>
              <a:ea typeface="微軟正黑體" panose="020B0604030504040204" pitchFamily="34" charset="-120"/>
            </a:rPr>
            <a:t>救濟權</a:t>
          </a:r>
          <a:endParaRPr lang="en-US" altLang="zh-TW" sz="1800" kern="1200" dirty="0">
            <a:latin typeface="微軟正黑體" panose="020B0604030504040204" pitchFamily="34" charset="-120"/>
            <a:ea typeface="微軟正黑體" panose="020B0604030504040204" pitchFamily="34" charset="-120"/>
          </a:endParaRPr>
        </a:p>
      </dsp:txBody>
      <dsp:txXfrm>
        <a:off x="4635878" y="775022"/>
        <a:ext cx="1271171" cy="616408"/>
      </dsp:txXfrm>
    </dsp:sp>
    <dsp:sp modelId="{FFB9C174-A6D9-43CF-BA70-C8D99295EDC7}">
      <dsp:nvSpPr>
        <dsp:cNvPr id="0" name=""/>
        <dsp:cNvSpPr/>
      </dsp:nvSpPr>
      <dsp:spPr>
        <a:xfrm rot="3310531">
          <a:off x="3896169" y="1443669"/>
          <a:ext cx="917252" cy="32092"/>
        </a:xfrm>
        <a:custGeom>
          <a:avLst/>
          <a:gdLst/>
          <a:ahLst/>
          <a:cxnLst/>
          <a:rect l="0" t="0" r="0" b="0"/>
          <a:pathLst>
            <a:path>
              <a:moveTo>
                <a:pt x="0" y="16046"/>
              </a:moveTo>
              <a:lnTo>
                <a:pt x="917252" y="16046"/>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TW" altLang="en-US" sz="600" kern="1200">
            <a:solidFill>
              <a:schemeClr val="tx1"/>
            </a:solidFill>
            <a:latin typeface="微軟正黑體" panose="020B0604030504040204" pitchFamily="34" charset="-120"/>
            <a:ea typeface="微軟正黑體" panose="020B0604030504040204" pitchFamily="34" charset="-120"/>
          </a:endParaRPr>
        </a:p>
      </dsp:txBody>
      <dsp:txXfrm>
        <a:off x="4331864" y="1436784"/>
        <a:ext cx="45862" cy="45862"/>
      </dsp:txXfrm>
    </dsp:sp>
    <dsp:sp modelId="{6A272390-86BC-436E-8CF0-3BAAB9A1F5E5}">
      <dsp:nvSpPr>
        <dsp:cNvPr id="0" name=""/>
        <dsp:cNvSpPr/>
      </dsp:nvSpPr>
      <dsp:spPr>
        <a:xfrm>
          <a:off x="4616701" y="1508822"/>
          <a:ext cx="1309525" cy="65476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a:latin typeface="微軟正黑體" panose="020B0604030504040204" pitchFamily="34" charset="-120"/>
              <a:ea typeface="微軟正黑體" panose="020B0604030504040204" pitchFamily="34" charset="-120"/>
            </a:rPr>
            <a:t>平等權</a:t>
          </a:r>
          <a:endParaRPr lang="en-US" altLang="zh-TW" sz="1600" kern="1200" dirty="0">
            <a:latin typeface="微軟正黑體" panose="020B0604030504040204" pitchFamily="34" charset="-120"/>
            <a:ea typeface="微軟正黑體" panose="020B0604030504040204" pitchFamily="34" charset="-120"/>
          </a:endParaRPr>
        </a:p>
      </dsp:txBody>
      <dsp:txXfrm>
        <a:off x="4635878" y="1527999"/>
        <a:ext cx="1271171" cy="616408"/>
      </dsp:txXfrm>
    </dsp:sp>
    <dsp:sp modelId="{3663EBFF-8A1E-4612-BCFC-8B8C7C73CECB}">
      <dsp:nvSpPr>
        <dsp:cNvPr id="0" name=""/>
        <dsp:cNvSpPr/>
      </dsp:nvSpPr>
      <dsp:spPr>
        <a:xfrm rot="3654187">
          <a:off x="1982879" y="2479012"/>
          <a:ext cx="1077160" cy="32092"/>
        </a:xfrm>
        <a:custGeom>
          <a:avLst/>
          <a:gdLst/>
          <a:ahLst/>
          <a:cxnLst/>
          <a:rect l="0" t="0" r="0" b="0"/>
          <a:pathLst>
            <a:path>
              <a:moveTo>
                <a:pt x="0" y="16046"/>
              </a:moveTo>
              <a:lnTo>
                <a:pt x="1077160" y="16046"/>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TW" altLang="en-US" sz="600" kern="1200">
            <a:solidFill>
              <a:schemeClr val="tx1"/>
            </a:solidFill>
            <a:latin typeface="微軟正黑體" panose="020B0604030504040204" pitchFamily="34" charset="-120"/>
            <a:ea typeface="微軟正黑體" panose="020B0604030504040204" pitchFamily="34" charset="-120"/>
          </a:endParaRPr>
        </a:p>
      </dsp:txBody>
      <dsp:txXfrm>
        <a:off x="2494530" y="2468130"/>
        <a:ext cx="53858" cy="53858"/>
      </dsp:txXfrm>
    </dsp:sp>
    <dsp:sp modelId="{3DCD6388-9CCF-477D-BFD4-D6C3CC8A9FC7}">
      <dsp:nvSpPr>
        <dsp:cNvPr id="0" name=""/>
        <dsp:cNvSpPr/>
      </dsp:nvSpPr>
      <dsp:spPr>
        <a:xfrm>
          <a:off x="2783365" y="2638288"/>
          <a:ext cx="1309525" cy="65476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a:latin typeface="微軟正黑體" panose="020B0604030504040204" pitchFamily="34" charset="-120"/>
              <a:ea typeface="微軟正黑體" panose="020B0604030504040204" pitchFamily="34" charset="-120"/>
            </a:rPr>
            <a:t>實質面向</a:t>
          </a:r>
          <a:endParaRPr lang="zh-TW" altLang="en-US" sz="1600" kern="1200" dirty="0">
            <a:latin typeface="微軟正黑體" panose="020B0604030504040204" pitchFamily="34" charset="-120"/>
            <a:ea typeface="微軟正黑體" panose="020B0604030504040204" pitchFamily="34" charset="-120"/>
          </a:endParaRPr>
        </a:p>
      </dsp:txBody>
      <dsp:txXfrm>
        <a:off x="2802542" y="2657465"/>
        <a:ext cx="1271171" cy="616408"/>
      </dsp:txXfrm>
    </dsp:sp>
    <dsp:sp modelId="{776F8678-C1DA-4F12-9DA6-5D66883C7C81}">
      <dsp:nvSpPr>
        <dsp:cNvPr id="0" name=""/>
        <dsp:cNvSpPr/>
      </dsp:nvSpPr>
      <dsp:spPr>
        <a:xfrm rot="19457599">
          <a:off x="4032258" y="2761379"/>
          <a:ext cx="645074" cy="32092"/>
        </a:xfrm>
        <a:custGeom>
          <a:avLst/>
          <a:gdLst/>
          <a:ahLst/>
          <a:cxnLst/>
          <a:rect l="0" t="0" r="0" b="0"/>
          <a:pathLst>
            <a:path>
              <a:moveTo>
                <a:pt x="0" y="16046"/>
              </a:moveTo>
              <a:lnTo>
                <a:pt x="645074" y="16046"/>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TW" altLang="en-US" sz="600" kern="1200">
            <a:solidFill>
              <a:schemeClr val="tx1"/>
            </a:solidFill>
            <a:latin typeface="微軟正黑體" panose="020B0604030504040204" pitchFamily="34" charset="-120"/>
            <a:ea typeface="微軟正黑體" panose="020B0604030504040204" pitchFamily="34" charset="-120"/>
          </a:endParaRPr>
        </a:p>
      </dsp:txBody>
      <dsp:txXfrm>
        <a:off x="4338669" y="2761298"/>
        <a:ext cx="32253" cy="32253"/>
      </dsp:txXfrm>
    </dsp:sp>
    <dsp:sp modelId="{667F5840-6A34-447E-8FC3-44BE510E30A3}">
      <dsp:nvSpPr>
        <dsp:cNvPr id="0" name=""/>
        <dsp:cNvSpPr/>
      </dsp:nvSpPr>
      <dsp:spPr>
        <a:xfrm>
          <a:off x="4616701" y="2261799"/>
          <a:ext cx="1309525" cy="65476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a:latin typeface="微軟正黑體" panose="020B0604030504040204" pitchFamily="34" charset="-120"/>
              <a:ea typeface="微軟正黑體" panose="020B0604030504040204" pitchFamily="34" charset="-120"/>
            </a:rPr>
            <a:t>適當生活水準及健康權</a:t>
          </a:r>
          <a:endParaRPr lang="zh-TW" altLang="en-US" sz="1600" kern="1200" dirty="0">
            <a:latin typeface="微軟正黑體" panose="020B0604030504040204" pitchFamily="34" charset="-120"/>
            <a:ea typeface="微軟正黑體" panose="020B0604030504040204" pitchFamily="34" charset="-120"/>
          </a:endParaRPr>
        </a:p>
      </dsp:txBody>
      <dsp:txXfrm>
        <a:off x="4635878" y="2280976"/>
        <a:ext cx="1271171" cy="616408"/>
      </dsp:txXfrm>
    </dsp:sp>
    <dsp:sp modelId="{4287DA80-D565-45C9-88CD-7B6E101AE661}">
      <dsp:nvSpPr>
        <dsp:cNvPr id="0" name=""/>
        <dsp:cNvSpPr/>
      </dsp:nvSpPr>
      <dsp:spPr>
        <a:xfrm rot="2142401">
          <a:off x="4032258" y="3137867"/>
          <a:ext cx="645074" cy="32092"/>
        </a:xfrm>
        <a:custGeom>
          <a:avLst/>
          <a:gdLst/>
          <a:ahLst/>
          <a:cxnLst/>
          <a:rect l="0" t="0" r="0" b="0"/>
          <a:pathLst>
            <a:path>
              <a:moveTo>
                <a:pt x="0" y="16046"/>
              </a:moveTo>
              <a:lnTo>
                <a:pt x="645074" y="16046"/>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TW" altLang="en-US" sz="600" kern="1200">
            <a:solidFill>
              <a:schemeClr val="tx1"/>
            </a:solidFill>
            <a:latin typeface="微軟正黑體" panose="020B0604030504040204" pitchFamily="34" charset="-120"/>
            <a:ea typeface="微軟正黑體" panose="020B0604030504040204" pitchFamily="34" charset="-120"/>
          </a:endParaRPr>
        </a:p>
      </dsp:txBody>
      <dsp:txXfrm>
        <a:off x="4338669" y="3137787"/>
        <a:ext cx="32253" cy="32253"/>
      </dsp:txXfrm>
    </dsp:sp>
    <dsp:sp modelId="{F8E4AE50-C449-4049-9E52-1DCAA05CCD94}">
      <dsp:nvSpPr>
        <dsp:cNvPr id="0" name=""/>
        <dsp:cNvSpPr/>
      </dsp:nvSpPr>
      <dsp:spPr>
        <a:xfrm>
          <a:off x="4616701" y="3014777"/>
          <a:ext cx="1309525" cy="65476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a:latin typeface="微軟正黑體" panose="020B0604030504040204" pitchFamily="34" charset="-120"/>
              <a:ea typeface="微軟正黑體" panose="020B0604030504040204" pitchFamily="34" charset="-120"/>
            </a:rPr>
            <a:t>工作權</a:t>
          </a:r>
          <a:endParaRPr lang="zh-TW" altLang="en-US" sz="1600" kern="1200" dirty="0">
            <a:latin typeface="微軟正黑體" panose="020B0604030504040204" pitchFamily="34" charset="-120"/>
            <a:ea typeface="微軟正黑體" panose="020B0604030504040204" pitchFamily="34" charset="-120"/>
          </a:endParaRPr>
        </a:p>
      </dsp:txBody>
      <dsp:txXfrm>
        <a:off x="4635878" y="3033954"/>
        <a:ext cx="1271171" cy="6164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03D7C1B-B10D-484C-81E7-F1A4852944B7}" type="datetimeFigureOut">
              <a:rPr lang="zh-TW" altLang="en-US" smtClean="0"/>
              <a:t>2021/12/17</a:t>
            </a:fld>
            <a:endParaRPr lang="zh-TW" altLang="en-US"/>
          </a:p>
        </p:txBody>
      </p:sp>
      <p:sp>
        <p:nvSpPr>
          <p:cNvPr id="4" name="頁尾版面配置區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14E0D18-B095-4F99-9AB2-C8C5A07F3957}" type="slidenum">
              <a:rPr lang="zh-TW" altLang="en-US" smtClean="0"/>
              <a:t>‹#›</a:t>
            </a:fld>
            <a:endParaRPr lang="zh-TW" altLang="en-US"/>
          </a:p>
        </p:txBody>
      </p:sp>
    </p:spTree>
    <p:extLst>
      <p:ext uri="{BB962C8B-B14F-4D97-AF65-F5344CB8AC3E}">
        <p14:creationId xmlns:p14="http://schemas.microsoft.com/office/powerpoint/2010/main" val="1015274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E5CC0027-8AAE-4368-89B2-6EB3E554A7FB}"/>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ea typeface="新細明體" charset="-120"/>
              </a:defRPr>
            </a:lvl1pPr>
          </a:lstStyle>
          <a:p>
            <a:pPr>
              <a:defRPr/>
            </a:pPr>
            <a:endParaRPr lang="zh-TW" altLang="en-US"/>
          </a:p>
        </p:txBody>
      </p:sp>
      <p:sp>
        <p:nvSpPr>
          <p:cNvPr id="3" name="日期版面配置區 2">
            <a:extLst>
              <a:ext uri="{FF2B5EF4-FFF2-40B4-BE49-F238E27FC236}">
                <a16:creationId xmlns:a16="http://schemas.microsoft.com/office/drawing/2014/main" id="{37995362-E896-4A08-8311-435063EA1FB3}"/>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ea typeface="新細明體" charset="-120"/>
              </a:defRPr>
            </a:lvl1pPr>
          </a:lstStyle>
          <a:p>
            <a:pPr>
              <a:defRPr/>
            </a:pPr>
            <a:fld id="{AC2ACC31-2ABB-40FA-AFA8-645DA3BB07CB}" type="datetimeFigureOut">
              <a:rPr lang="zh-TW" altLang="en-US"/>
              <a:pPr>
                <a:defRPr/>
              </a:pPr>
              <a:t>2021/12/17</a:t>
            </a:fld>
            <a:endParaRPr lang="zh-TW" altLang="en-US"/>
          </a:p>
        </p:txBody>
      </p:sp>
      <p:sp>
        <p:nvSpPr>
          <p:cNvPr id="4" name="投影片圖像版面配置區 3">
            <a:extLst>
              <a:ext uri="{FF2B5EF4-FFF2-40B4-BE49-F238E27FC236}">
                <a16:creationId xmlns:a16="http://schemas.microsoft.com/office/drawing/2014/main" id="{6B570FEA-1D84-427A-9CF7-BDF7C6FDEA73}"/>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D1C9400C-FBBF-4FA7-B4D4-A65C3BEBA655}"/>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D008A0C5-0FCD-4BB4-B8D2-EBE661D59F2D}"/>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ea typeface="新細明體" charset="-120"/>
              </a:defRPr>
            </a:lvl1pPr>
          </a:lstStyle>
          <a:p>
            <a:pPr>
              <a:defRPr/>
            </a:pPr>
            <a:endParaRPr lang="zh-TW" altLang="en-US"/>
          </a:p>
        </p:txBody>
      </p:sp>
      <p:sp>
        <p:nvSpPr>
          <p:cNvPr id="7" name="投影片編號版面配置區 6">
            <a:extLst>
              <a:ext uri="{FF2B5EF4-FFF2-40B4-BE49-F238E27FC236}">
                <a16:creationId xmlns:a16="http://schemas.microsoft.com/office/drawing/2014/main" id="{66A74E98-B917-491C-B030-F48D8C6CED08}"/>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9969487-53F7-4EEC-BD04-349957E2D35B}"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圖像版面配置區 1">
            <a:extLst>
              <a:ext uri="{FF2B5EF4-FFF2-40B4-BE49-F238E27FC236}">
                <a16:creationId xmlns:a16="http://schemas.microsoft.com/office/drawing/2014/main" id="{3FF80836-570B-4157-BA24-A583BC567E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備忘稿版面配置區 2">
            <a:extLst>
              <a:ext uri="{FF2B5EF4-FFF2-40B4-BE49-F238E27FC236}">
                <a16:creationId xmlns:a16="http://schemas.microsoft.com/office/drawing/2014/main" id="{35C5C2D2-9704-4FEE-82C9-FAA739B8AF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7172" name="投影片編號版面配置區 3">
            <a:extLst>
              <a:ext uri="{FF2B5EF4-FFF2-40B4-BE49-F238E27FC236}">
                <a16:creationId xmlns:a16="http://schemas.microsoft.com/office/drawing/2014/main" id="{0FD995AF-7192-4A7F-9A7C-5AA843122F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086DC372-63A6-4A35-AFFF-B67A8AC52D69}" type="slidenum">
              <a:rPr lang="zh-TW" altLang="en-US" smtClean="0">
                <a:latin typeface="Arial" panose="020B0604020202020204" pitchFamily="34" charset="0"/>
              </a:rPr>
              <a:pPr>
                <a:spcBef>
                  <a:spcPct val="0"/>
                </a:spcBef>
              </a:pPr>
              <a:t>6</a:t>
            </a:fld>
            <a:endParaRPr lang="zh-TW"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a:extLst>
              <a:ext uri="{FF2B5EF4-FFF2-40B4-BE49-F238E27FC236}">
                <a16:creationId xmlns:a16="http://schemas.microsoft.com/office/drawing/2014/main" id="{AEEAABD0-EE48-4E80-AD51-9C007346D1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備忘稿版面配置區 2">
            <a:extLst>
              <a:ext uri="{FF2B5EF4-FFF2-40B4-BE49-F238E27FC236}">
                <a16:creationId xmlns:a16="http://schemas.microsoft.com/office/drawing/2014/main" id="{812DB471-5959-4844-A78E-F140838C7F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25604" name="投影片編號版面配置區 3">
            <a:extLst>
              <a:ext uri="{FF2B5EF4-FFF2-40B4-BE49-F238E27FC236}">
                <a16:creationId xmlns:a16="http://schemas.microsoft.com/office/drawing/2014/main" id="{E436C7D1-99EC-45DF-A17E-1E44B02622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9F8A397D-FD4D-4D8E-944D-674CD15023B1}" type="slidenum">
              <a:rPr lang="zh-TW" altLang="en-US" smtClean="0">
                <a:latin typeface="Arial" panose="020B0604020202020204" pitchFamily="34" charset="0"/>
              </a:rPr>
              <a:pPr>
                <a:spcBef>
                  <a:spcPct val="0"/>
                </a:spcBef>
              </a:pPr>
              <a:t>15</a:t>
            </a:fld>
            <a:endParaRPr lang="zh-TW"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a:extLst>
              <a:ext uri="{FF2B5EF4-FFF2-40B4-BE49-F238E27FC236}">
                <a16:creationId xmlns:a16="http://schemas.microsoft.com/office/drawing/2014/main" id="{CE734D44-E285-40F4-90A9-4937CFDFBD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備忘稿版面配置區 2">
            <a:extLst>
              <a:ext uri="{FF2B5EF4-FFF2-40B4-BE49-F238E27FC236}">
                <a16:creationId xmlns:a16="http://schemas.microsoft.com/office/drawing/2014/main" id="{E16B94C7-5AD4-45E0-8F52-52F8302CDB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31748" name="投影片編號版面配置區 3">
            <a:extLst>
              <a:ext uri="{FF2B5EF4-FFF2-40B4-BE49-F238E27FC236}">
                <a16:creationId xmlns:a16="http://schemas.microsoft.com/office/drawing/2014/main" id="{7FED1502-123B-4350-9A55-08D511DAB8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1570B7B2-911C-48DC-9A92-CD0892F6A810}" type="slidenum">
              <a:rPr lang="zh-TW" altLang="en-US" smtClean="0">
                <a:latin typeface="Arial" panose="020B0604020202020204" pitchFamily="34" charset="0"/>
              </a:rPr>
              <a:pPr>
                <a:spcBef>
                  <a:spcPct val="0"/>
                </a:spcBef>
              </a:pPr>
              <a:t>16</a:t>
            </a:fld>
            <a:endParaRPr lang="zh-TW"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a:extLst>
              <a:ext uri="{FF2B5EF4-FFF2-40B4-BE49-F238E27FC236}">
                <a16:creationId xmlns:a16="http://schemas.microsoft.com/office/drawing/2014/main" id="{1412929E-92E7-4EF7-87B5-88A67D324E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備忘稿版面配置區 2">
            <a:extLst>
              <a:ext uri="{FF2B5EF4-FFF2-40B4-BE49-F238E27FC236}">
                <a16:creationId xmlns:a16="http://schemas.microsoft.com/office/drawing/2014/main" id="{CD33E923-B2B7-4434-8D1B-52DBB2453B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33796" name="投影片編號版面配置區 3">
            <a:extLst>
              <a:ext uri="{FF2B5EF4-FFF2-40B4-BE49-F238E27FC236}">
                <a16:creationId xmlns:a16="http://schemas.microsoft.com/office/drawing/2014/main" id="{728FF29F-90CE-487A-A03A-640B9AD208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80495751-ACE3-48A6-9487-6A0AD1F9FAA2}" type="slidenum">
              <a:rPr lang="zh-TW" altLang="en-US" smtClean="0">
                <a:latin typeface="Arial" panose="020B0604020202020204" pitchFamily="34" charset="0"/>
              </a:rPr>
              <a:pPr>
                <a:spcBef>
                  <a:spcPct val="0"/>
                </a:spcBef>
              </a:pPr>
              <a:t>17</a:t>
            </a:fld>
            <a:endParaRPr lang="zh-TW"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a:extLst>
              <a:ext uri="{FF2B5EF4-FFF2-40B4-BE49-F238E27FC236}">
                <a16:creationId xmlns:a16="http://schemas.microsoft.com/office/drawing/2014/main" id="{6BE576B4-D769-41E0-9EEE-967C14CD89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備忘稿版面配置區 2">
            <a:extLst>
              <a:ext uri="{FF2B5EF4-FFF2-40B4-BE49-F238E27FC236}">
                <a16:creationId xmlns:a16="http://schemas.microsoft.com/office/drawing/2014/main" id="{0840719D-624E-4052-AA40-53AF179DE0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36868" name="投影片編號版面配置區 3">
            <a:extLst>
              <a:ext uri="{FF2B5EF4-FFF2-40B4-BE49-F238E27FC236}">
                <a16:creationId xmlns:a16="http://schemas.microsoft.com/office/drawing/2014/main" id="{C8871C59-081D-4EAF-BF3C-15BC174F55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4EF6ADB1-3CF3-4A2A-B09D-C6E8A2053155}" type="slidenum">
              <a:rPr lang="zh-TW" altLang="en-US" smtClean="0">
                <a:latin typeface="Arial" panose="020B0604020202020204" pitchFamily="34" charset="0"/>
              </a:rPr>
              <a:pPr>
                <a:spcBef>
                  <a:spcPct val="0"/>
                </a:spcBef>
              </a:pPr>
              <a:t>19</a:t>
            </a:fld>
            <a:endParaRPr lang="en-US" altLang="zh-TW">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0A769AE7-CD70-4E0C-BE4B-ED5B0F2804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defTabSz="928688">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defTabSz="928688">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defTabSz="928688">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defTabSz="928688">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defTabSz="92868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defTabSz="92868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defTabSz="92868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defTabSz="92868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0" hangingPunct="0">
              <a:spcBef>
                <a:spcPct val="0"/>
              </a:spcBef>
            </a:pPr>
            <a:fld id="{372B19B6-FD29-478E-A831-A3A16985F4F1}" type="slidenum">
              <a:rPr kumimoji="0" lang="zh-TW" altLang="en-US" smtClean="0">
                <a:solidFill>
                  <a:srgbClr val="000000"/>
                </a:solidFill>
                <a:latin typeface="Helvetica" panose="020B0604020202020204" pitchFamily="34" charset="0"/>
                <a:ea typeface="MS PGothic" panose="020B0600070205080204" pitchFamily="34" charset="-128"/>
              </a:rPr>
              <a:pPr eaLnBrk="0" hangingPunct="0">
                <a:spcBef>
                  <a:spcPct val="0"/>
                </a:spcBef>
              </a:pPr>
              <a:t>22</a:t>
            </a:fld>
            <a:endParaRPr kumimoji="0" lang="en-US" altLang="zh-TW">
              <a:solidFill>
                <a:srgbClr val="000000"/>
              </a:solidFill>
              <a:latin typeface="Helvetica" panose="020B0604020202020204" pitchFamily="34" charset="0"/>
              <a:ea typeface="MS PGothic" panose="020B0600070205080204" pitchFamily="34" charset="-128"/>
            </a:endParaRPr>
          </a:p>
        </p:txBody>
      </p:sp>
      <p:sp>
        <p:nvSpPr>
          <p:cNvPr id="38915" name="Rectangle 2">
            <a:extLst>
              <a:ext uri="{FF2B5EF4-FFF2-40B4-BE49-F238E27FC236}">
                <a16:creationId xmlns:a16="http://schemas.microsoft.com/office/drawing/2014/main" id="{7817D3CE-67B3-4208-8E77-2D3297208F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a:extLst>
              <a:ext uri="{FF2B5EF4-FFF2-40B4-BE49-F238E27FC236}">
                <a16:creationId xmlns:a16="http://schemas.microsoft.com/office/drawing/2014/main" id="{0B0263C4-5B1E-42CB-A175-9C26ACFF34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圖像版面配置區 1">
            <a:extLst>
              <a:ext uri="{FF2B5EF4-FFF2-40B4-BE49-F238E27FC236}">
                <a16:creationId xmlns:a16="http://schemas.microsoft.com/office/drawing/2014/main" id="{5DA55830-79BC-406B-8EC6-F2934885D3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備忘稿版面配置區 2">
            <a:extLst>
              <a:ext uri="{FF2B5EF4-FFF2-40B4-BE49-F238E27FC236}">
                <a16:creationId xmlns:a16="http://schemas.microsoft.com/office/drawing/2014/main" id="{03DACE0C-46E8-4184-A912-1D2B28697D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9220" name="投影片編號版面配置區 3">
            <a:extLst>
              <a:ext uri="{FF2B5EF4-FFF2-40B4-BE49-F238E27FC236}">
                <a16:creationId xmlns:a16="http://schemas.microsoft.com/office/drawing/2014/main" id="{C715D217-DD4C-4619-80AB-FA45B3E8AB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978A8C6A-8518-4103-96A0-C8EED0F35C4F}" type="slidenum">
              <a:rPr lang="zh-TW" altLang="en-US" smtClean="0">
                <a:latin typeface="Arial" panose="020B0604020202020204" pitchFamily="34" charset="0"/>
              </a:rPr>
              <a:pPr>
                <a:spcBef>
                  <a:spcPct val="0"/>
                </a:spcBef>
              </a:pPr>
              <a:t>7</a:t>
            </a:fld>
            <a:endParaRPr lang="zh-TW"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a:extLst>
              <a:ext uri="{FF2B5EF4-FFF2-40B4-BE49-F238E27FC236}">
                <a16:creationId xmlns:a16="http://schemas.microsoft.com/office/drawing/2014/main" id="{E18C7487-EF50-49A6-A8EB-07BF962627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備忘稿版面配置區 2">
            <a:extLst>
              <a:ext uri="{FF2B5EF4-FFF2-40B4-BE49-F238E27FC236}">
                <a16:creationId xmlns:a16="http://schemas.microsoft.com/office/drawing/2014/main" id="{EAE6B2C3-8194-42F3-BE5B-D0D839A303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1268" name="投影片編號版面配置區 3">
            <a:extLst>
              <a:ext uri="{FF2B5EF4-FFF2-40B4-BE49-F238E27FC236}">
                <a16:creationId xmlns:a16="http://schemas.microsoft.com/office/drawing/2014/main" id="{1CA39A01-497B-4D86-B5DB-FE092A80F7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BEC1C814-5FC4-4651-8DFC-111CCA160861}" type="slidenum">
              <a:rPr lang="zh-TW" altLang="en-US" smtClean="0">
                <a:latin typeface="Arial" panose="020B0604020202020204" pitchFamily="34" charset="0"/>
              </a:rPr>
              <a:pPr>
                <a:spcBef>
                  <a:spcPct val="0"/>
                </a:spcBef>
              </a:pPr>
              <a:t>8</a:t>
            </a:fld>
            <a:endParaRPr lang="zh-TW"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a:extLst>
              <a:ext uri="{FF2B5EF4-FFF2-40B4-BE49-F238E27FC236}">
                <a16:creationId xmlns:a16="http://schemas.microsoft.com/office/drawing/2014/main" id="{3BBE2D95-CD6F-42CB-B0F5-394BB94C4D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a:extLst>
              <a:ext uri="{FF2B5EF4-FFF2-40B4-BE49-F238E27FC236}">
                <a16:creationId xmlns:a16="http://schemas.microsoft.com/office/drawing/2014/main" id="{3A247A85-7D2E-46EF-A627-A064A5E96A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3316" name="投影片編號版面配置區 3">
            <a:extLst>
              <a:ext uri="{FF2B5EF4-FFF2-40B4-BE49-F238E27FC236}">
                <a16:creationId xmlns:a16="http://schemas.microsoft.com/office/drawing/2014/main" id="{1F774B14-FB93-4B00-81F1-4891042019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BC2FC2A7-8AF6-4CAF-9CB7-08C098C5ACA6}" type="slidenum">
              <a:rPr lang="zh-TW" altLang="en-US" smtClean="0">
                <a:latin typeface="Arial" panose="020B0604020202020204" pitchFamily="34" charset="0"/>
              </a:rPr>
              <a:pPr>
                <a:spcBef>
                  <a:spcPct val="0"/>
                </a:spcBef>
              </a:pPr>
              <a:t>9</a:t>
            </a:fld>
            <a:endParaRPr lang="zh-TW" altLang="en-US">
              <a:latin typeface="Arial" panose="020B0604020202020204" pitchFamily="34" charset="0"/>
            </a:endParaRPr>
          </a:p>
        </p:txBody>
      </p:sp>
    </p:spTree>
    <p:extLst>
      <p:ext uri="{BB962C8B-B14F-4D97-AF65-F5344CB8AC3E}">
        <p14:creationId xmlns:p14="http://schemas.microsoft.com/office/powerpoint/2010/main" val="2875940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a:extLst>
              <a:ext uri="{FF2B5EF4-FFF2-40B4-BE49-F238E27FC236}">
                <a16:creationId xmlns:a16="http://schemas.microsoft.com/office/drawing/2014/main" id="{3BBE2D95-CD6F-42CB-B0F5-394BB94C4D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a:extLst>
              <a:ext uri="{FF2B5EF4-FFF2-40B4-BE49-F238E27FC236}">
                <a16:creationId xmlns:a16="http://schemas.microsoft.com/office/drawing/2014/main" id="{3A247A85-7D2E-46EF-A627-A064A5E96A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3316" name="投影片編號版面配置區 3">
            <a:extLst>
              <a:ext uri="{FF2B5EF4-FFF2-40B4-BE49-F238E27FC236}">
                <a16:creationId xmlns:a16="http://schemas.microsoft.com/office/drawing/2014/main" id="{1F774B14-FB93-4B00-81F1-4891042019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C2FC2A7-8AF6-4CAF-9CB7-08C098C5ACA6}" type="slidenum">
              <a:rPr kumimoji="1" lang="zh-TW" altLang="en-US" sz="1200" b="0" i="0" u="none" strike="noStrike" kern="1200" cap="none" spc="0" normalizeH="0" baseline="0" noProof="0" smtClean="0">
                <a:ln>
                  <a:noFill/>
                </a:ln>
                <a:solidFill>
                  <a:prstClr val="black"/>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zh-TW" altLang="en-US" sz="1200" b="0"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922761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a:extLst>
              <a:ext uri="{FF2B5EF4-FFF2-40B4-BE49-F238E27FC236}">
                <a16:creationId xmlns:a16="http://schemas.microsoft.com/office/drawing/2014/main" id="{D5C3C4CB-DCCC-429E-85DF-4B8AA40652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a:extLst>
              <a:ext uri="{FF2B5EF4-FFF2-40B4-BE49-F238E27FC236}">
                <a16:creationId xmlns:a16="http://schemas.microsoft.com/office/drawing/2014/main" id="{E2B741DE-3260-4822-9E01-971DBB9451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7412" name="投影片編號版面配置區 3">
            <a:extLst>
              <a:ext uri="{FF2B5EF4-FFF2-40B4-BE49-F238E27FC236}">
                <a16:creationId xmlns:a16="http://schemas.microsoft.com/office/drawing/2014/main" id="{FDA2319D-001F-4AD5-8DAE-44830A9632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1B470EA1-AF5F-4309-8D23-2423186D3853}" type="slidenum">
              <a:rPr lang="zh-TW" altLang="en-US" smtClean="0">
                <a:latin typeface="Arial" panose="020B0604020202020204" pitchFamily="34" charset="0"/>
              </a:rPr>
              <a:pPr>
                <a:spcBef>
                  <a:spcPct val="0"/>
                </a:spcBef>
              </a:pPr>
              <a:t>11</a:t>
            </a:fld>
            <a:endParaRPr lang="zh-TW"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a:extLst>
              <a:ext uri="{FF2B5EF4-FFF2-40B4-BE49-F238E27FC236}">
                <a16:creationId xmlns:a16="http://schemas.microsoft.com/office/drawing/2014/main" id="{9D9ECDB3-81C9-4986-96D4-358279EDC3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備忘稿版面配置區 2">
            <a:extLst>
              <a:ext uri="{FF2B5EF4-FFF2-40B4-BE49-F238E27FC236}">
                <a16:creationId xmlns:a16="http://schemas.microsoft.com/office/drawing/2014/main" id="{65CDA082-E411-41B0-ACF1-0D43476513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460" name="投影片編號版面配置區 3">
            <a:extLst>
              <a:ext uri="{FF2B5EF4-FFF2-40B4-BE49-F238E27FC236}">
                <a16:creationId xmlns:a16="http://schemas.microsoft.com/office/drawing/2014/main" id="{F5AFAF23-65B4-4B0C-B1F0-D515412086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CCD05D58-3FEA-4826-90F4-2E6B7D54EF6F}" type="slidenum">
              <a:rPr lang="zh-TW" altLang="en-US" smtClean="0">
                <a:latin typeface="Arial" panose="020B0604020202020204" pitchFamily="34" charset="0"/>
              </a:rPr>
              <a:pPr>
                <a:spcBef>
                  <a:spcPct val="0"/>
                </a:spcBef>
              </a:pPr>
              <a:t>12</a:t>
            </a:fld>
            <a:endParaRPr lang="zh-TW"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圖像版面配置區 1">
            <a:extLst>
              <a:ext uri="{FF2B5EF4-FFF2-40B4-BE49-F238E27FC236}">
                <a16:creationId xmlns:a16="http://schemas.microsoft.com/office/drawing/2014/main" id="{94EA61A7-FFA8-4D83-AB2C-F23C243EA1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備忘稿版面配置區 2">
            <a:extLst>
              <a:ext uri="{FF2B5EF4-FFF2-40B4-BE49-F238E27FC236}">
                <a16:creationId xmlns:a16="http://schemas.microsoft.com/office/drawing/2014/main" id="{4A53BA4C-A2AB-4BB3-991D-BC4C36DE1B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1508" name="投影片編號版面配置區 3">
            <a:extLst>
              <a:ext uri="{FF2B5EF4-FFF2-40B4-BE49-F238E27FC236}">
                <a16:creationId xmlns:a16="http://schemas.microsoft.com/office/drawing/2014/main" id="{64582C92-B5BE-453B-B0E6-7482206D7D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20E9D7B5-5B91-4A4B-A5AE-A7182D45A90F}" type="slidenum">
              <a:rPr lang="zh-TW" altLang="en-US" smtClean="0">
                <a:latin typeface="Arial" panose="020B0604020202020204" pitchFamily="34" charset="0"/>
              </a:rPr>
              <a:pPr>
                <a:spcBef>
                  <a:spcPct val="0"/>
                </a:spcBef>
              </a:pPr>
              <a:t>13</a:t>
            </a:fld>
            <a:endParaRPr lang="zh-TW"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a:extLst>
              <a:ext uri="{FF2B5EF4-FFF2-40B4-BE49-F238E27FC236}">
                <a16:creationId xmlns:a16="http://schemas.microsoft.com/office/drawing/2014/main" id="{BC7964A4-3EA7-4310-BF1D-854713DB95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備忘稿版面配置區 2">
            <a:extLst>
              <a:ext uri="{FF2B5EF4-FFF2-40B4-BE49-F238E27FC236}">
                <a16:creationId xmlns:a16="http://schemas.microsoft.com/office/drawing/2014/main" id="{677D72BF-0EB3-425E-BDF2-AA35426C79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556" name="投影片編號版面配置區 3">
            <a:extLst>
              <a:ext uri="{FF2B5EF4-FFF2-40B4-BE49-F238E27FC236}">
                <a16:creationId xmlns:a16="http://schemas.microsoft.com/office/drawing/2014/main" id="{71C50512-A466-44A1-9420-5C6A8A7500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409B0032-3896-4EB3-8B0B-54059D7A4583}" type="slidenum">
              <a:rPr lang="zh-TW" altLang="en-US" smtClean="0">
                <a:latin typeface="Arial" panose="020B0604020202020204" pitchFamily="34" charset="0"/>
              </a:rPr>
              <a:pPr>
                <a:spcBef>
                  <a:spcPct val="0"/>
                </a:spcBef>
              </a:pPr>
              <a:t>14</a:t>
            </a:fld>
            <a:endParaRPr lang="zh-TW"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46489144-1E5C-4B57-9F12-130277AD9255}"/>
              </a:ext>
            </a:extLst>
          </p:cNvPr>
          <p:cNvPicPr>
            <a:picLocks noChangeAspect="1"/>
          </p:cNvPicPr>
          <p:nvPr/>
        </p:nvPicPr>
        <p:blipFill rotWithShape="1">
          <a:blip r:embed="rId2">
            <a:extLst>
              <a:ext uri="{28A0092B-C50C-407E-A947-70E740481C1C}">
                <a14:useLocalDpi xmlns:a14="http://schemas.microsoft.com/office/drawing/2010/main" val="0"/>
              </a:ext>
            </a:extLst>
          </a:blip>
          <a:srcRect l="8422" t="5250"/>
          <a:stretch/>
        </p:blipFill>
        <p:spPr>
          <a:xfrm>
            <a:off x="-252536" y="1"/>
            <a:ext cx="9419232" cy="6885384"/>
          </a:xfrm>
          <a:prstGeom prst="rect">
            <a:avLst/>
          </a:prstGeom>
        </p:spPr>
      </p:pic>
      <p:sp>
        <p:nvSpPr>
          <p:cNvPr id="2" name="標題 1">
            <a:extLst>
              <a:ext uri="{FF2B5EF4-FFF2-40B4-BE49-F238E27FC236}">
                <a16:creationId xmlns:a16="http://schemas.microsoft.com/office/drawing/2014/main" id="{687CDE1D-2ECD-4009-95E3-C7883B318D85}"/>
              </a:ext>
            </a:extLst>
          </p:cNvPr>
          <p:cNvSpPr>
            <a:spLocks noGrp="1"/>
          </p:cNvSpPr>
          <p:nvPr>
            <p:ph type="title"/>
          </p:nvPr>
        </p:nvSpPr>
        <p:spPr>
          <a:xfrm>
            <a:off x="644417" y="1101340"/>
            <a:ext cx="7886700" cy="1325563"/>
          </a:xfrm>
        </p:spPr>
        <p:txBody>
          <a:bodyPr/>
          <a:lstStyle>
            <a:lvl1pPr algn="l">
              <a:defRPr b="1"/>
            </a:lvl1pPr>
          </a:lstStyle>
          <a:p>
            <a:r>
              <a:rPr lang="zh-TW" altLang="en-US"/>
              <a:t>按一下以編輯母片標題樣式</a:t>
            </a:r>
            <a:endParaRPr lang="zh-TW" altLang="en-US" dirty="0"/>
          </a:p>
        </p:txBody>
      </p:sp>
      <p:sp>
        <p:nvSpPr>
          <p:cNvPr id="8" name="副標題 2">
            <a:extLst>
              <a:ext uri="{FF2B5EF4-FFF2-40B4-BE49-F238E27FC236}">
                <a16:creationId xmlns:a16="http://schemas.microsoft.com/office/drawing/2014/main" id="{634CFC52-5A91-4501-8179-07520900CDF7}"/>
              </a:ext>
            </a:extLst>
          </p:cNvPr>
          <p:cNvSpPr>
            <a:spLocks noGrp="1"/>
          </p:cNvSpPr>
          <p:nvPr>
            <p:ph type="subTitle" idx="1"/>
          </p:nvPr>
        </p:nvSpPr>
        <p:spPr>
          <a:xfrm>
            <a:off x="644418" y="2533001"/>
            <a:ext cx="3933265" cy="659010"/>
          </a:xfrm>
        </p:spPr>
        <p:txBody>
          <a:bodyPr>
            <a:normAutofit/>
          </a:bodyPr>
          <a:lstStyle>
            <a:lvl1pPr marL="0" indent="0" algn="l">
              <a:buNone/>
              <a:defRPr lang="zh-TW" altLang="en-US" sz="1800" kern="1200" dirty="0">
                <a:solidFill>
                  <a:schemeClr val="tx1"/>
                </a:solidFill>
                <a:latin typeface="微軟正黑體" panose="020B0604030504040204" pitchFamily="34" charset="-120"/>
                <a:ea typeface="微軟正黑體" panose="020B0604030504040204" pitchFamily="34" charset="-120"/>
                <a:cs typeface="+mn-cs"/>
              </a:defRPr>
            </a:lvl1pPr>
          </a:lstStyle>
          <a:p>
            <a:r>
              <a:rPr lang="zh-TW" altLang="en-US"/>
              <a:t>按一下以編輯母片子標題樣式</a:t>
            </a:r>
            <a:endParaRPr lang="zh-TW" altLang="en-US" dirty="0"/>
          </a:p>
        </p:txBody>
      </p:sp>
      <p:sp>
        <p:nvSpPr>
          <p:cNvPr id="10" name="投影片編號版面配置區 3">
            <a:extLst>
              <a:ext uri="{FF2B5EF4-FFF2-40B4-BE49-F238E27FC236}">
                <a16:creationId xmlns:a16="http://schemas.microsoft.com/office/drawing/2014/main" id="{D0DEE94A-D400-470D-B057-8D71CB415B4D}"/>
              </a:ext>
            </a:extLst>
          </p:cNvPr>
          <p:cNvSpPr txBox="1">
            <a:spLocks/>
          </p:cNvSpPr>
          <p:nvPr/>
        </p:nvSpPr>
        <p:spPr>
          <a:xfrm>
            <a:off x="8638156" y="6430492"/>
            <a:ext cx="461834" cy="365125"/>
          </a:xfrm>
          <a:prstGeom prst="rect">
            <a:avLst/>
          </a:prstGeom>
        </p:spPr>
        <p:txBody>
          <a:bodyPr vert="horz" lIns="68580" tIns="34290" rIns="68580" bIns="34290" rtlCol="0" anchor="ctr"/>
          <a:lstStyle>
            <a:defPPr>
              <a:defRPr lang="zh-TW"/>
            </a:defPPr>
            <a:lvl1pPr marL="0" algn="r" defTabSz="914400" rtl="0" eaLnBrk="1" latinLnBrk="0" hangingPunct="1">
              <a:defRPr sz="1200" kern="1200">
                <a:solidFill>
                  <a:schemeClr val="tx1">
                    <a:tint val="75000"/>
                  </a:schemeClr>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EFF2F0F-BE2E-4C5D-9ED2-5EB6D8185525}" type="slidenum">
              <a:rPr lang="zh-TW" altLang="en-US" sz="900" smtClean="0">
                <a:solidFill>
                  <a:schemeClr val="tx1"/>
                </a:solidFill>
              </a:rPr>
              <a:pPr algn="l"/>
              <a:t>‹#›</a:t>
            </a:fld>
            <a:endParaRPr lang="zh-TW" altLang="en-US" sz="900" dirty="0">
              <a:solidFill>
                <a:schemeClr val="tx1"/>
              </a:solidFill>
            </a:endParaRPr>
          </a:p>
        </p:txBody>
      </p:sp>
    </p:spTree>
    <p:extLst>
      <p:ext uri="{BB962C8B-B14F-4D97-AF65-F5344CB8AC3E}">
        <p14:creationId xmlns:p14="http://schemas.microsoft.com/office/powerpoint/2010/main" val="3061712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26A987BB-F551-4D5D-A545-B29F170C9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83"/>
            <a:ext cx="9144000" cy="6858000"/>
          </a:xfrm>
          <a:prstGeom prst="rect">
            <a:avLst/>
          </a:prstGeom>
        </p:spPr>
      </p:pic>
      <p:sp>
        <p:nvSpPr>
          <p:cNvPr id="2" name="標題 1">
            <a:extLst>
              <a:ext uri="{FF2B5EF4-FFF2-40B4-BE49-F238E27FC236}">
                <a16:creationId xmlns:a16="http://schemas.microsoft.com/office/drawing/2014/main" id="{AE7162E7-15C9-494C-A0F1-EDF46BCED2DE}"/>
              </a:ext>
            </a:extLst>
          </p:cNvPr>
          <p:cNvSpPr>
            <a:spLocks noGrp="1"/>
          </p:cNvSpPr>
          <p:nvPr>
            <p:ph type="ctrTitle"/>
          </p:nvPr>
        </p:nvSpPr>
        <p:spPr>
          <a:xfrm>
            <a:off x="1143000" y="2366381"/>
            <a:ext cx="6858000" cy="2387600"/>
          </a:xfrm>
        </p:spPr>
        <p:txBody>
          <a:bodyPr anchor="b">
            <a:normAutofit/>
          </a:bodyPr>
          <a:lstStyle>
            <a:lvl1pPr algn="ctr">
              <a:defRPr sz="3450" b="1">
                <a:solidFill>
                  <a:schemeClr val="bg1"/>
                </a:solidFill>
              </a:defRPr>
            </a:lvl1pPr>
          </a:lstStyle>
          <a:p>
            <a:r>
              <a:rPr lang="zh-TW" altLang="en-US"/>
              <a:t>按一下以編輯母片標題樣式</a:t>
            </a:r>
            <a:endParaRPr lang="zh-TW" altLang="en-US" dirty="0"/>
          </a:p>
        </p:txBody>
      </p:sp>
      <p:sp>
        <p:nvSpPr>
          <p:cNvPr id="3" name="副標題 2">
            <a:extLst>
              <a:ext uri="{FF2B5EF4-FFF2-40B4-BE49-F238E27FC236}">
                <a16:creationId xmlns:a16="http://schemas.microsoft.com/office/drawing/2014/main" id="{556633B9-3B15-43E9-8B2A-D3973818C044}"/>
              </a:ext>
            </a:extLst>
          </p:cNvPr>
          <p:cNvSpPr>
            <a:spLocks noGrp="1"/>
          </p:cNvSpPr>
          <p:nvPr>
            <p:ph type="subTitle" idx="1"/>
          </p:nvPr>
        </p:nvSpPr>
        <p:spPr>
          <a:xfrm>
            <a:off x="1143000" y="5074667"/>
            <a:ext cx="6858000" cy="165576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endParaRPr lang="zh-TW" altLang="en-US" dirty="0"/>
          </a:p>
        </p:txBody>
      </p:sp>
      <p:pic>
        <p:nvPicPr>
          <p:cNvPr id="6" name="Picture 9" descr="02封面修正">
            <a:extLst>
              <a:ext uri="{FF2B5EF4-FFF2-40B4-BE49-F238E27FC236}">
                <a16:creationId xmlns:a16="http://schemas.microsoft.com/office/drawing/2014/main" id="{F95577A4-5887-43D1-BD57-F4829A37C7B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258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536ADFA1-B718-4F1A-9E31-1BBA1A50B2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投影片編號版面配置區 3">
            <a:extLst>
              <a:ext uri="{FF2B5EF4-FFF2-40B4-BE49-F238E27FC236}">
                <a16:creationId xmlns:a16="http://schemas.microsoft.com/office/drawing/2014/main" id="{FDDB5C17-3A2E-43B4-8D22-A477310CE46E}"/>
              </a:ext>
            </a:extLst>
          </p:cNvPr>
          <p:cNvSpPr txBox="1">
            <a:spLocks/>
          </p:cNvSpPr>
          <p:nvPr/>
        </p:nvSpPr>
        <p:spPr>
          <a:xfrm>
            <a:off x="8638156" y="6430492"/>
            <a:ext cx="461834" cy="365125"/>
          </a:xfrm>
          <a:prstGeom prst="rect">
            <a:avLst/>
          </a:prstGeom>
        </p:spPr>
        <p:txBody>
          <a:bodyPr vert="horz" lIns="68580" tIns="34290" rIns="68580" bIns="34290" rtlCol="0" anchor="ctr"/>
          <a:lstStyle>
            <a:defPPr>
              <a:defRPr lang="zh-TW"/>
            </a:defPPr>
            <a:lvl1pPr marL="0" algn="r" defTabSz="914400" rtl="0" eaLnBrk="1" latinLnBrk="0" hangingPunct="1">
              <a:defRPr sz="1200" kern="1200">
                <a:solidFill>
                  <a:schemeClr val="tx1">
                    <a:tint val="75000"/>
                  </a:schemeClr>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EFF2F0F-BE2E-4C5D-9ED2-5EB6D8185525}" type="slidenum">
              <a:rPr lang="zh-TW" altLang="en-US" sz="900" smtClean="0">
                <a:solidFill>
                  <a:schemeClr val="tx1"/>
                </a:solidFill>
              </a:rPr>
              <a:pPr algn="l"/>
              <a:t>‹#›</a:t>
            </a:fld>
            <a:endParaRPr lang="zh-TW" altLang="en-US" sz="900" dirty="0">
              <a:solidFill>
                <a:schemeClr val="tx1"/>
              </a:solidFill>
            </a:endParaRPr>
          </a:p>
        </p:txBody>
      </p:sp>
    </p:spTree>
    <p:extLst>
      <p:ext uri="{BB962C8B-B14F-4D97-AF65-F5344CB8AC3E}">
        <p14:creationId xmlns:p14="http://schemas.microsoft.com/office/powerpoint/2010/main" val="337280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890107CE-7AA7-4EDE-8636-F91D3EFF9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標題 1">
            <a:extLst>
              <a:ext uri="{FF2B5EF4-FFF2-40B4-BE49-F238E27FC236}">
                <a16:creationId xmlns:a16="http://schemas.microsoft.com/office/drawing/2014/main" id="{7D40C98C-8C64-479C-8C22-6BD3CD64CC77}"/>
              </a:ext>
            </a:extLst>
          </p:cNvPr>
          <p:cNvSpPr>
            <a:spLocks noGrp="1"/>
          </p:cNvSpPr>
          <p:nvPr>
            <p:ph type="title"/>
          </p:nvPr>
        </p:nvSpPr>
        <p:spPr>
          <a:xfrm>
            <a:off x="628650" y="875496"/>
            <a:ext cx="7886700" cy="1325563"/>
          </a:xfrm>
        </p:spPr>
        <p:txBody>
          <a:bodyPr>
            <a:normAutofit/>
          </a:bodyPr>
          <a:lstStyle>
            <a:lvl1pPr>
              <a:defRPr sz="3000" b="1"/>
            </a:lvl1pPr>
          </a:lstStyle>
          <a:p>
            <a:r>
              <a:rPr lang="zh-TW" altLang="en-US"/>
              <a:t>按一下以編輯母片標題樣式</a:t>
            </a:r>
            <a:endParaRPr lang="zh-TW" altLang="en-US" dirty="0"/>
          </a:p>
        </p:txBody>
      </p:sp>
      <p:sp>
        <p:nvSpPr>
          <p:cNvPr id="3" name="內容版面配置區 2">
            <a:extLst>
              <a:ext uri="{FF2B5EF4-FFF2-40B4-BE49-F238E27FC236}">
                <a16:creationId xmlns:a16="http://schemas.microsoft.com/office/drawing/2014/main" id="{1168638E-966A-4307-A590-EBF41F455425}"/>
              </a:ext>
            </a:extLst>
          </p:cNvPr>
          <p:cNvSpPr>
            <a:spLocks noGrp="1"/>
          </p:cNvSpPr>
          <p:nvPr>
            <p:ph idx="1"/>
          </p:nvPr>
        </p:nvSpPr>
        <p:spPr>
          <a:xfrm>
            <a:off x="628650" y="2335995"/>
            <a:ext cx="78867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10" name="投影片編號版面配置區 3">
            <a:extLst>
              <a:ext uri="{FF2B5EF4-FFF2-40B4-BE49-F238E27FC236}">
                <a16:creationId xmlns:a16="http://schemas.microsoft.com/office/drawing/2014/main" id="{1DA4537E-D880-45D2-8BAB-0BF21FC73FAC}"/>
              </a:ext>
            </a:extLst>
          </p:cNvPr>
          <p:cNvSpPr txBox="1">
            <a:spLocks/>
          </p:cNvSpPr>
          <p:nvPr/>
        </p:nvSpPr>
        <p:spPr>
          <a:xfrm>
            <a:off x="8638156" y="6430492"/>
            <a:ext cx="461834" cy="365125"/>
          </a:xfrm>
          <a:prstGeom prst="rect">
            <a:avLst/>
          </a:prstGeom>
        </p:spPr>
        <p:txBody>
          <a:bodyPr vert="horz" lIns="68580" tIns="34290" rIns="68580" bIns="34290" rtlCol="0" anchor="ctr"/>
          <a:lstStyle>
            <a:defPPr>
              <a:defRPr lang="zh-TW"/>
            </a:defPPr>
            <a:lvl1pPr marL="0" algn="r" defTabSz="914400" rtl="0" eaLnBrk="1" latinLnBrk="0" hangingPunct="1">
              <a:defRPr sz="1200" kern="1200">
                <a:solidFill>
                  <a:schemeClr val="tx1">
                    <a:tint val="75000"/>
                  </a:schemeClr>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EFF2F0F-BE2E-4C5D-9ED2-5EB6D8185525}" type="slidenum">
              <a:rPr lang="zh-TW" altLang="en-US" sz="900" smtClean="0">
                <a:solidFill>
                  <a:schemeClr val="tx1"/>
                </a:solidFill>
              </a:rPr>
              <a:pPr algn="l"/>
              <a:t>‹#›</a:t>
            </a:fld>
            <a:endParaRPr lang="zh-TW" altLang="en-US" sz="900" dirty="0">
              <a:solidFill>
                <a:schemeClr val="tx1"/>
              </a:solidFill>
            </a:endParaRPr>
          </a:p>
        </p:txBody>
      </p:sp>
    </p:spTree>
    <p:extLst>
      <p:ext uri="{BB962C8B-B14F-4D97-AF65-F5344CB8AC3E}">
        <p14:creationId xmlns:p14="http://schemas.microsoft.com/office/powerpoint/2010/main" val="3745484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1_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Footer Placeholder 3"/>
          <p:cNvSpPr>
            <a:spLocks noGrp="1"/>
          </p:cNvSpPr>
          <p:nvPr>
            <p:ph type="ftr" sz="quarter" idx="10"/>
          </p:nvPr>
        </p:nvSpPr>
        <p:spPr/>
        <p:txBody>
          <a:bodyPr/>
          <a:lstStyle>
            <a:lvl1pPr defTabSz="685800" fontAlgn="base">
              <a:spcBef>
                <a:spcPct val="0"/>
              </a:spcBef>
              <a:spcAft>
                <a:spcPct val="0"/>
              </a:spcAft>
              <a:defRPr kumimoji="1">
                <a:latin typeface="Tahoma" pitchFamily="34" charset="0"/>
                <a:ea typeface="新細明體" pitchFamily="18" charset="-120"/>
              </a:defRPr>
            </a:lvl1pPr>
          </a:lstStyle>
          <a:p>
            <a:pPr>
              <a:defRPr/>
            </a:pPr>
            <a:endParaRPr lang="zh-TW" altLang="en-US"/>
          </a:p>
        </p:txBody>
      </p:sp>
      <p:sp>
        <p:nvSpPr>
          <p:cNvPr id="4" name="Slide Number Placeholder 4"/>
          <p:cNvSpPr>
            <a:spLocks noGrp="1"/>
          </p:cNvSpPr>
          <p:nvPr>
            <p:ph type="sldNum" sz="quarter" idx="11"/>
          </p:nvPr>
        </p:nvSpPr>
        <p:spPr/>
        <p:txBody>
          <a:bodyPr/>
          <a:lstStyle>
            <a:lvl1pPr defTabSz="685800" fontAlgn="base">
              <a:spcBef>
                <a:spcPct val="0"/>
              </a:spcBef>
              <a:spcAft>
                <a:spcPct val="0"/>
              </a:spcAft>
              <a:defRPr kumimoji="1">
                <a:latin typeface="Tahoma" pitchFamily="34" charset="0"/>
                <a:ea typeface="新細明體" pitchFamily="18" charset="-120"/>
              </a:defRPr>
            </a:lvl1pPr>
          </a:lstStyle>
          <a:p>
            <a:pPr>
              <a:defRPr/>
            </a:pPr>
            <a:fld id="{5DDC0A31-0C2C-4D40-9F76-17506490B07C}" type="slidenum">
              <a:rPr lang="en-US" altLang="zh-TW" smtClean="0"/>
              <a:pPr>
                <a:defRPr/>
              </a:pPr>
              <a:t>‹#›</a:t>
            </a:fld>
            <a:endParaRPr lang="en-US" altLang="zh-TW"/>
          </a:p>
        </p:txBody>
      </p:sp>
    </p:spTree>
    <p:extLst>
      <p:ext uri="{BB962C8B-B14F-4D97-AF65-F5344CB8AC3E}">
        <p14:creationId xmlns:p14="http://schemas.microsoft.com/office/powerpoint/2010/main" val="2055999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25F3C3BE-EDF3-4B8F-9281-9CAB7CCA4E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標題版面配置區 1">
            <a:extLst>
              <a:ext uri="{FF2B5EF4-FFF2-40B4-BE49-F238E27FC236}">
                <a16:creationId xmlns:a16="http://schemas.microsoft.com/office/drawing/2014/main" id="{1BAE7C64-1FCC-4681-B64D-79B623433BC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a:extLst>
              <a:ext uri="{FF2B5EF4-FFF2-40B4-BE49-F238E27FC236}">
                <a16:creationId xmlns:a16="http://schemas.microsoft.com/office/drawing/2014/main" id="{E598D0E7-0140-4CC5-8DE4-2BBF593E441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9" name="投影片編號版面配置區 3">
            <a:extLst>
              <a:ext uri="{FF2B5EF4-FFF2-40B4-BE49-F238E27FC236}">
                <a16:creationId xmlns:a16="http://schemas.microsoft.com/office/drawing/2014/main" id="{AF979977-A2AF-4F88-B130-3D50A63B750F}"/>
              </a:ext>
            </a:extLst>
          </p:cNvPr>
          <p:cNvSpPr txBox="1">
            <a:spLocks/>
          </p:cNvSpPr>
          <p:nvPr/>
        </p:nvSpPr>
        <p:spPr>
          <a:xfrm>
            <a:off x="8638156" y="6430492"/>
            <a:ext cx="461834" cy="365125"/>
          </a:xfrm>
          <a:prstGeom prst="rect">
            <a:avLst/>
          </a:prstGeom>
        </p:spPr>
        <p:txBody>
          <a:bodyPr vert="horz" lIns="68580" tIns="34290" rIns="68580" bIns="34290" rtlCol="0" anchor="ctr"/>
          <a:lstStyle>
            <a:defPPr>
              <a:defRPr lang="zh-TW"/>
            </a:defPPr>
            <a:lvl1pPr marL="0" algn="r" defTabSz="914400" rtl="0" eaLnBrk="1" latinLnBrk="0" hangingPunct="1">
              <a:defRPr sz="1200" kern="1200">
                <a:solidFill>
                  <a:schemeClr val="tx1">
                    <a:tint val="75000"/>
                  </a:schemeClr>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EFF2F0F-BE2E-4C5D-9ED2-5EB6D8185525}" type="slidenum">
              <a:rPr lang="zh-TW" altLang="en-US" sz="900" smtClean="0">
                <a:solidFill>
                  <a:schemeClr val="tx1"/>
                </a:solidFill>
              </a:rPr>
              <a:pPr algn="l"/>
              <a:t>‹#›</a:t>
            </a:fld>
            <a:endParaRPr lang="zh-TW" altLang="en-US" sz="900" dirty="0">
              <a:solidFill>
                <a:schemeClr val="tx1"/>
              </a:solidFill>
            </a:endParaRPr>
          </a:p>
        </p:txBody>
      </p:sp>
    </p:spTree>
    <p:extLst>
      <p:ext uri="{BB962C8B-B14F-4D97-AF65-F5344CB8AC3E}">
        <p14:creationId xmlns:p14="http://schemas.microsoft.com/office/powerpoint/2010/main" val="3581216755"/>
      </p:ext>
    </p:extLst>
  </p:cSld>
  <p:clrMap bg1="lt1" tx1="dk1" bg2="lt2" tx2="dk2" accent1="accent1" accent2="accent2" accent3="accent3" accent4="accent4" accent5="accent5" accent6="accent6" hlink="hlink" folHlink="folHlink"/>
  <p:sldLayoutIdLst>
    <p:sldLayoutId id="2147483781" r:id="rId1"/>
    <p:sldLayoutId id="2147483778" r:id="rId2"/>
    <p:sldLayoutId id="2147483779" r:id="rId3"/>
    <p:sldLayoutId id="2147483780" r:id="rId4"/>
    <p:sldLayoutId id="2147483782" r:id="rId5"/>
  </p:sldLayoutIdLst>
  <p:txStyles>
    <p:titleStyle>
      <a:lvl1pPr algn="l" defTabSz="685800" rtl="0" eaLnBrk="1" latinLnBrk="0" hangingPunct="1">
        <a:lnSpc>
          <a:spcPct val="90000"/>
        </a:lnSpc>
        <a:spcBef>
          <a:spcPct val="0"/>
        </a:spcBef>
        <a:buNone/>
        <a:defRPr sz="3300" b="1"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微軟正黑體" panose="020B0604030504040204" pitchFamily="34" charset="-120"/>
          <a:ea typeface="微軟正黑體" panose="020B0604030504040204" pitchFamily="34" charset="-12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微軟正黑體" panose="020B0604030504040204" pitchFamily="34" charset="-120"/>
          <a:ea typeface="微軟正黑體" panose="020B0604030504040204" pitchFamily="34" charset="-12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軟正黑體" panose="020B0604030504040204" pitchFamily="34" charset="-120"/>
          <a:ea typeface="微軟正黑體" panose="020B0604030504040204" pitchFamily="34" charset="-12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軟正黑體" panose="020B0604030504040204" pitchFamily="34" charset="-120"/>
          <a:ea typeface="微軟正黑體" panose="020B0604030504040204" pitchFamily="34" charset="-12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360E5EC-F463-48B9-8DF2-7B52369548E0}"/>
              </a:ext>
            </a:extLst>
          </p:cNvPr>
          <p:cNvSpPr>
            <a:spLocks noGrp="1"/>
          </p:cNvSpPr>
          <p:nvPr>
            <p:ph type="title"/>
          </p:nvPr>
        </p:nvSpPr>
        <p:spPr>
          <a:xfrm>
            <a:off x="107504" y="404664"/>
            <a:ext cx="7920880" cy="1325563"/>
          </a:xfrm>
        </p:spPr>
        <p:txBody>
          <a:bodyPr>
            <a:noAutofit/>
          </a:bodyPr>
          <a:lstStyle/>
          <a:p>
            <a:r>
              <a:rPr lang="zh-TW" altLang="en-US" sz="4000" dirty="0">
                <a:solidFill>
                  <a:schemeClr val="accent1">
                    <a:lumMod val="50000"/>
                  </a:schemeClr>
                </a:solidFill>
                <a:cs typeface="Times New Roman" panose="02020603050405020304" pitchFamily="18" charset="0"/>
              </a:rPr>
              <a:t>前</a:t>
            </a:r>
            <a:r>
              <a:rPr lang="zh-TW" altLang="en-US" sz="4000" dirty="0" smtClean="0">
                <a:solidFill>
                  <a:schemeClr val="accent1">
                    <a:lumMod val="50000"/>
                  </a:schemeClr>
                </a:solidFill>
                <a:cs typeface="Times New Roman" panose="02020603050405020304" pitchFamily="18" charset="0"/>
              </a:rPr>
              <a:t>次會議</a:t>
            </a:r>
            <a:r>
              <a:rPr lang="zh-TW" altLang="en-US" sz="4000" dirty="0">
                <a:solidFill>
                  <a:schemeClr val="accent1">
                    <a:lumMod val="50000"/>
                  </a:schemeClr>
                </a:solidFill>
                <a:cs typeface="Times New Roman" panose="02020603050405020304" pitchFamily="18" charset="0"/>
              </a:rPr>
              <a:t>決議</a:t>
            </a:r>
            <a:r>
              <a:rPr lang="zh-TW" altLang="en-US" sz="4000" dirty="0" smtClean="0">
                <a:solidFill>
                  <a:schemeClr val="accent1">
                    <a:lumMod val="50000"/>
                  </a:schemeClr>
                </a:solidFill>
                <a:cs typeface="Times New Roman" panose="02020603050405020304" pitchFamily="18" charset="0"/>
              </a:rPr>
              <a:t>事項、</a:t>
            </a:r>
            <a:r>
              <a:rPr lang="en-US" altLang="zh-TW" sz="4000" dirty="0" smtClean="0">
                <a:solidFill>
                  <a:schemeClr val="accent1">
                    <a:lumMod val="50000"/>
                  </a:schemeClr>
                </a:solidFill>
                <a:cs typeface="Times New Roman" panose="02020603050405020304" pitchFamily="18" charset="0"/>
              </a:rPr>
              <a:t>110</a:t>
            </a:r>
            <a:r>
              <a:rPr lang="zh-TW" altLang="en-US" sz="4000" dirty="0">
                <a:cs typeface="Times New Roman" panose="02020603050405020304" pitchFamily="18" charset="0"/>
              </a:rPr>
              <a:t>年度</a:t>
            </a:r>
            <a:r>
              <a:rPr lang="en-US" altLang="zh-TW" sz="4000" dirty="0">
                <a:solidFill>
                  <a:schemeClr val="accent1">
                    <a:lumMod val="50000"/>
                  </a:schemeClr>
                </a:solidFill>
                <a:cs typeface="Times New Roman" panose="02020603050405020304" pitchFamily="18" charset="0"/>
              </a:rPr>
              <a:t>1</a:t>
            </a:r>
            <a:r>
              <a:rPr lang="zh-TW" altLang="en-US" sz="4000" dirty="0">
                <a:cs typeface="Times New Roman" panose="02020603050405020304" pitchFamily="18" charset="0"/>
              </a:rPr>
              <a:t>月</a:t>
            </a:r>
            <a:r>
              <a:rPr lang="zh-TW" altLang="en-US" sz="4000" dirty="0" smtClean="0">
                <a:cs typeface="Times New Roman" panose="02020603050405020304" pitchFamily="18" charset="0"/>
              </a:rPr>
              <a:t>至</a:t>
            </a:r>
            <a:r>
              <a:rPr lang="en-US" altLang="zh-TW" sz="4000" dirty="0" smtClean="0">
                <a:cs typeface="Times New Roman" panose="02020603050405020304" pitchFamily="18" charset="0"/>
              </a:rPr>
              <a:t>10</a:t>
            </a:r>
            <a:r>
              <a:rPr lang="zh-TW" altLang="en-US" sz="4000" dirty="0" smtClean="0">
                <a:cs typeface="Times New Roman" panose="02020603050405020304" pitchFamily="18" charset="0"/>
              </a:rPr>
              <a:t>月</a:t>
            </a:r>
            <a:r>
              <a:rPr lang="zh-TW" altLang="en-US" sz="4000" dirty="0" smtClean="0">
                <a:cs typeface="Times New Roman" panose="02020603050405020304" pitchFamily="18" charset="0"/>
              </a:rPr>
              <a:t>本</a:t>
            </a:r>
            <a:r>
              <a:rPr lang="zh-TW" altLang="en-US" sz="4000" dirty="0">
                <a:cs typeface="Times New Roman" panose="02020603050405020304" pitchFamily="18" charset="0"/>
              </a:rPr>
              <a:t>署推動人權保障實施計畫</a:t>
            </a:r>
            <a:r>
              <a:rPr lang="en-US" altLang="zh-TW" sz="4000" dirty="0">
                <a:cs typeface="Times New Roman" panose="02020603050405020304" pitchFamily="18" charset="0"/>
              </a:rPr>
              <a:t/>
            </a:r>
            <a:br>
              <a:rPr lang="en-US" altLang="zh-TW" sz="4000" dirty="0">
                <a:cs typeface="Times New Roman" panose="02020603050405020304" pitchFamily="18" charset="0"/>
              </a:rPr>
            </a:br>
            <a:r>
              <a:rPr lang="zh-TW" altLang="en-US" sz="4000" dirty="0">
                <a:cs typeface="Times New Roman" panose="02020603050405020304" pitchFamily="18" charset="0"/>
              </a:rPr>
              <a:t>辦理</a:t>
            </a:r>
            <a:r>
              <a:rPr lang="zh-TW" altLang="en-US" sz="4000" dirty="0" smtClean="0">
                <a:cs typeface="Times New Roman" panose="02020603050405020304" pitchFamily="18" charset="0"/>
              </a:rPr>
              <a:t>情形</a:t>
            </a:r>
            <a:r>
              <a:rPr lang="zh-TW" altLang="en-US" sz="4000" dirty="0">
                <a:cs typeface="Times New Roman" panose="02020603050405020304" pitchFamily="18" charset="0"/>
              </a:rPr>
              <a:t>、</a:t>
            </a:r>
            <a:r>
              <a:rPr lang="zh-TW" altLang="en-US" sz="4000" dirty="0" smtClean="0">
                <a:cs typeface="Times New Roman" panose="02020603050405020304" pitchFamily="18" charset="0"/>
              </a:rPr>
              <a:t>兒</a:t>
            </a:r>
            <a:r>
              <a:rPr lang="zh-TW" altLang="en-US" sz="4000" dirty="0">
                <a:cs typeface="Times New Roman" panose="02020603050405020304" pitchFamily="18" charset="0"/>
              </a:rPr>
              <a:t>少委員</a:t>
            </a:r>
            <a:r>
              <a:rPr lang="zh-TW" altLang="en-US" sz="4000" dirty="0" smtClean="0">
                <a:cs typeface="Times New Roman" panose="02020603050405020304" pitchFamily="18" charset="0"/>
              </a:rPr>
              <a:t>建議</a:t>
            </a:r>
            <a:endParaRPr lang="zh-TW" altLang="en-US" sz="3600" dirty="0"/>
          </a:p>
        </p:txBody>
      </p:sp>
      <p:sp>
        <p:nvSpPr>
          <p:cNvPr id="3" name="副標題 2">
            <a:extLst>
              <a:ext uri="{FF2B5EF4-FFF2-40B4-BE49-F238E27FC236}">
                <a16:creationId xmlns:a16="http://schemas.microsoft.com/office/drawing/2014/main" id="{ED78ABBC-A94C-4F04-ABF5-236A38FCFC1C}"/>
              </a:ext>
            </a:extLst>
          </p:cNvPr>
          <p:cNvSpPr>
            <a:spLocks noGrp="1"/>
          </p:cNvSpPr>
          <p:nvPr>
            <p:ph type="subTitle" idx="1"/>
          </p:nvPr>
        </p:nvSpPr>
        <p:spPr>
          <a:xfrm>
            <a:off x="206687" y="2492896"/>
            <a:ext cx="3933265" cy="1019050"/>
          </a:xfrm>
        </p:spPr>
        <p:txBody>
          <a:bodyPr>
            <a:normAutofit/>
          </a:bodyPr>
          <a:lstStyle/>
          <a:p>
            <a:pPr eaLnBrk="1" hangingPunct="1"/>
            <a:r>
              <a:rPr lang="zh-TW" altLang="en-US" sz="2000" dirty="0">
                <a:latin typeface="Times New Roman" panose="02020603050405020304" pitchFamily="18" charset="0"/>
                <a:cs typeface="Times New Roman" panose="02020603050405020304" pitchFamily="18" charset="0"/>
              </a:rPr>
              <a:t>管制考核及糾紛處理</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處</a:t>
            </a:r>
            <a:endPar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eaLnBrk="1" hangingPunct="1"/>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報告日期： </a:t>
            </a:r>
            <a:r>
              <a:rPr lang="en-US" altLang="zh-TW" sz="2000" dirty="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smtClean="0">
                <a:solidFill>
                  <a:schemeClr val="accent1">
                    <a:lumMod val="50000"/>
                  </a:schemeClr>
                </a:solidFill>
                <a:latin typeface="Times New Roman" panose="02020603050405020304" pitchFamily="18" charset="0"/>
                <a:cs typeface="Times New Roman" panose="02020603050405020304" pitchFamily="18" charset="0"/>
              </a:rPr>
              <a:t>12</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smtClean="0">
                <a:solidFill>
                  <a:schemeClr val="accent1">
                    <a:lumMod val="50000"/>
                  </a:schemeClr>
                </a:solidFill>
                <a:latin typeface="Times New Roman" panose="02020603050405020304" pitchFamily="18" charset="0"/>
                <a:ea typeface="微軟正黑體" panose="020B0604030504040204" pitchFamily="34" charset="-120"/>
                <a:cs typeface="Times New Roman" panose="02020603050405020304" pitchFamily="18" charset="0"/>
              </a:rPr>
              <a:t>22</a:t>
            </a:r>
            <a:r>
              <a:rPr lang="zh-TW" altLang="en-US" sz="20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endParaRPr lang="zh-TW"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115712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內容版面配置區 2">
            <a:extLst>
              <a:ext uri="{FF2B5EF4-FFF2-40B4-BE49-F238E27FC236}">
                <a16:creationId xmlns:a16="http://schemas.microsoft.com/office/drawing/2014/main" id="{364AC61A-3A0C-43D1-9F85-74621B542BC7}"/>
              </a:ext>
            </a:extLst>
          </p:cNvPr>
          <p:cNvSpPr>
            <a:spLocks noGrp="1" noChangeArrowheads="1"/>
          </p:cNvSpPr>
          <p:nvPr>
            <p:ph idx="1"/>
          </p:nvPr>
        </p:nvSpPr>
        <p:spPr>
          <a:xfrm>
            <a:off x="360000" y="1123200"/>
            <a:ext cx="8424000" cy="4525962"/>
          </a:xfrm>
        </p:spPr>
        <p:txBody>
          <a:bodyPr>
            <a:normAutofit/>
          </a:bodyPr>
          <a:lstStyle/>
          <a:p>
            <a:pPr>
              <a:lnSpc>
                <a:spcPts val="4000"/>
              </a:lnSpc>
              <a:spcBef>
                <a:spcPts val="375"/>
              </a:spcBef>
            </a:pPr>
            <a:r>
              <a:rPr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成立性別平等專案小組及提報性別平等辦理成果</a:t>
            </a:r>
            <a:endParaRPr lang="en-US" altLang="zh-TW"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lvl="1" algn="just">
              <a:lnSpc>
                <a:spcPts val="4000"/>
              </a:lnSpc>
              <a:buFont typeface="Times New Roman" panose="02020603050405020304" pitchFamily="18" charset="0"/>
              <a:buChar char="–"/>
            </a:pPr>
            <a:r>
              <a:rPr lang="zh-TW" altLang="en-US" sz="2800" dirty="0" smtClean="0">
                <a:latin typeface="Times New Roman" panose="02020603050405020304" pitchFamily="18" charset="0"/>
                <a:cs typeface="Times New Roman" panose="02020603050405020304" pitchFamily="18" charset="0"/>
              </a:rPr>
              <a:t>辦理</a:t>
            </a:r>
            <a:r>
              <a:rPr lang="en-US" altLang="zh-TW" sz="2800" dirty="0" smtClean="0">
                <a:latin typeface="Times New Roman" panose="02020603050405020304" pitchFamily="18" charset="0"/>
                <a:cs typeface="Times New Roman" panose="02020603050405020304" pitchFamily="18" charset="0"/>
              </a:rPr>
              <a:t>CEDAW</a:t>
            </a:r>
            <a:r>
              <a:rPr lang="zh-TW" altLang="en-US" sz="2800" dirty="0" smtClean="0">
                <a:latin typeface="Times New Roman" panose="02020603050405020304" pitchFamily="18" charset="0"/>
                <a:cs typeface="Times New Roman" panose="02020603050405020304" pitchFamily="18" charset="0"/>
              </a:rPr>
              <a:t>第</a:t>
            </a:r>
            <a:r>
              <a:rPr lang="en-US" altLang="zh-TW" sz="2800" dirty="0" smtClean="0">
                <a:latin typeface="Times New Roman" panose="02020603050405020304" pitchFamily="18" charset="0"/>
                <a:cs typeface="Times New Roman" panose="02020603050405020304" pitchFamily="18" charset="0"/>
              </a:rPr>
              <a:t>5</a:t>
            </a:r>
            <a:r>
              <a:rPr lang="zh-TW" altLang="en-US" sz="2800" dirty="0" smtClean="0">
                <a:latin typeface="Times New Roman" panose="02020603050405020304" pitchFamily="18" charset="0"/>
                <a:cs typeface="Times New Roman" panose="02020603050405020304" pitchFamily="18" charset="0"/>
              </a:rPr>
              <a:t>條</a:t>
            </a:r>
            <a:r>
              <a:rPr lang="zh-TW" altLang="en-US" sz="2800" dirty="0">
                <a:latin typeface="Times New Roman" panose="02020603050405020304" pitchFamily="18" charset="0"/>
                <a:cs typeface="Times New Roman" panose="02020603050405020304" pitchFamily="18" charset="0"/>
              </a:rPr>
              <a:t>「社會文化之改變與母性之保障」性別主流化</a:t>
            </a:r>
            <a:r>
              <a:rPr lang="zh-TW" altLang="en-US" sz="2800" dirty="0" smtClean="0">
                <a:latin typeface="Times New Roman" panose="02020603050405020304" pitchFamily="18" charset="0"/>
                <a:cs typeface="Times New Roman" panose="02020603050405020304" pitchFamily="18" charset="0"/>
              </a:rPr>
              <a:t>專題演講。</a:t>
            </a:r>
            <a:endParaRPr lang="en-US" altLang="zh-TW" sz="2800" dirty="0">
              <a:latin typeface="Times New Roman" panose="02020603050405020304" pitchFamily="18" charset="0"/>
              <a:cs typeface="Times New Roman" panose="02020603050405020304" pitchFamily="18" charset="0"/>
            </a:endParaRPr>
          </a:p>
          <a:p>
            <a:pPr lvl="1" algn="just">
              <a:lnSpc>
                <a:spcPts val="4000"/>
              </a:lnSpc>
              <a:buFont typeface="Times New Roman" panose="02020603050405020304" pitchFamily="18" charset="0"/>
              <a:buChar char="–"/>
            </a:pP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辦理</a:t>
            </a:r>
            <a:r>
              <a:rPr lang="en-US" altLang="zh-TW" sz="2800" dirty="0">
                <a:solidFill>
                  <a:srgbClr val="FF0000"/>
                </a:solidFill>
                <a:latin typeface="Times New Roman" panose="02020603050405020304" pitchFamily="18" charset="0"/>
                <a:cs typeface="Times New Roman" panose="02020603050405020304" pitchFamily="18" charset="0"/>
              </a:rPr>
              <a:t>4</a:t>
            </a:r>
            <a:r>
              <a:rPr lang="zh-TW" altLang="en-US" sz="2800" dirty="0">
                <a:solidFill>
                  <a:srgbClr val="FF0000"/>
                </a:solidFill>
                <a:latin typeface="Times New Roman" panose="02020603050405020304" pitchFamily="18" charset="0"/>
                <a:cs typeface="Times New Roman" panose="02020603050405020304" pitchFamily="18" charset="0"/>
              </a:rPr>
              <a:t>場</a:t>
            </a:r>
            <a:r>
              <a:rPr lang="zh-TW" altLang="en-US" sz="2800" dirty="0">
                <a:latin typeface="Times New Roman" panose="02020603050405020304" pitchFamily="18" charset="0"/>
                <a:cs typeface="Times New Roman" panose="02020603050405020304" pitchFamily="18" charset="0"/>
              </a:rPr>
              <a:t>電影</a:t>
            </a:r>
            <a:r>
              <a:rPr lang="zh-TW" altLang="en-US" sz="2800" dirty="0" smtClean="0">
                <a:latin typeface="Times New Roman" panose="02020603050405020304" pitchFamily="18" charset="0"/>
                <a:cs typeface="Times New Roman" panose="02020603050405020304" pitchFamily="18" charset="0"/>
              </a:rPr>
              <a:t>欣賞：</a:t>
            </a: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辦理</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「不恐龍大法官」「她們」性別電影欣賞</a:t>
            </a: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800" dirty="0">
              <a:latin typeface="Times New Roman" panose="02020603050405020304" pitchFamily="18" charset="0"/>
              <a:cs typeface="Times New Roman" panose="02020603050405020304" pitchFamily="18" charset="0"/>
            </a:endParaRPr>
          </a:p>
        </p:txBody>
      </p:sp>
      <p:sp>
        <p:nvSpPr>
          <p:cNvPr id="5" name="標題 4">
            <a:extLst>
              <a:ext uri="{FF2B5EF4-FFF2-40B4-BE49-F238E27FC236}">
                <a16:creationId xmlns:a16="http://schemas.microsoft.com/office/drawing/2014/main" id="{7EFEDFD9-E0A3-4407-844E-1BA745A17058}"/>
              </a:ext>
            </a:extLst>
          </p:cNvPr>
          <p:cNvSpPr txBox="1">
            <a:spLocks noChangeArrowheads="1"/>
          </p:cNvSpPr>
          <p:nvPr/>
        </p:nvSpPr>
        <p:spPr>
          <a:xfrm>
            <a:off x="457200" y="151606"/>
            <a:ext cx="8229600" cy="64928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chemeClr val="tx1"/>
                </a:solidFill>
                <a:latin typeface="微軟正黑體" panose="020B0604030504040204" pitchFamily="34" charset="-120"/>
                <a:ea typeface="微軟正黑體" panose="020B0604030504040204" pitchFamily="34" charset="-120"/>
                <a:cs typeface="+mj-cs"/>
              </a:defRPr>
            </a:lvl1pPr>
          </a:lstStyle>
          <a:p>
            <a:pPr algn="ctr"/>
            <a:r>
              <a:rPr lang="zh-TW" altLang="en-US" sz="3600" dirty="0">
                <a:cs typeface="Times New Roman" panose="02020603050405020304" pitchFamily="18" charset="0"/>
              </a:rPr>
              <a:t>程序的環境人權 </a:t>
            </a:r>
            <a:r>
              <a:rPr lang="en-US" altLang="zh-TW" sz="2000" dirty="0">
                <a:cs typeface="Times New Roman" panose="02020603050405020304" pitchFamily="18" charset="0"/>
              </a:rPr>
              <a:t>(4/5)</a:t>
            </a:r>
            <a:endParaRPr lang="zh-TW" altLang="en-US" sz="2800" dirty="0">
              <a:cs typeface="Times New Roman" panose="02020603050405020304" pitchFamily="18" charset="0"/>
            </a:endParaRPr>
          </a:p>
        </p:txBody>
      </p:sp>
      <p:pic>
        <p:nvPicPr>
          <p:cNvPr id="1026" name="Picture 2" descr="3 8《RBG：不恐龍大法官》中文正式預告- YouTube">
            <a:extLst>
              <a:ext uri="{FF2B5EF4-FFF2-40B4-BE49-F238E27FC236}">
                <a16:creationId xmlns:a16="http://schemas.microsoft.com/office/drawing/2014/main" id="{9233A58B-DD43-45BE-810E-28288DDF6FF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46473" y="4220690"/>
            <a:ext cx="3291858" cy="22470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影評∣《她們》小婦人也可以拍得這麼輕鬆有趣又感人">
            <a:extLst>
              <a:ext uri="{FF2B5EF4-FFF2-40B4-BE49-F238E27FC236}">
                <a16:creationId xmlns:a16="http://schemas.microsoft.com/office/drawing/2014/main" id="{0248752F-6AAA-4CF4-9E00-61B9D41C0E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803" y="4220691"/>
            <a:ext cx="4278436" cy="2247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71222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內容版面配置區 2">
            <a:extLst>
              <a:ext uri="{FF2B5EF4-FFF2-40B4-BE49-F238E27FC236}">
                <a16:creationId xmlns:a16="http://schemas.microsoft.com/office/drawing/2014/main" id="{39E6B345-61D0-4733-AB06-B50C7C9528C2}"/>
              </a:ext>
            </a:extLst>
          </p:cNvPr>
          <p:cNvSpPr>
            <a:spLocks noGrp="1" noChangeArrowheads="1"/>
          </p:cNvSpPr>
          <p:nvPr>
            <p:ph idx="1"/>
          </p:nvPr>
        </p:nvSpPr>
        <p:spPr>
          <a:xfrm>
            <a:off x="492640" y="1169374"/>
            <a:ext cx="8326800" cy="5186120"/>
          </a:xfrm>
        </p:spPr>
        <p:txBody>
          <a:bodyPr>
            <a:normAutofit/>
          </a:bodyPr>
          <a:lstStyle/>
          <a:p>
            <a:pPr>
              <a:lnSpc>
                <a:spcPts val="4000"/>
              </a:lnSpc>
              <a:spcBef>
                <a:spcPts val="375"/>
              </a:spcBef>
            </a:pPr>
            <a:r>
              <a:rPr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人權兩公約講習</a:t>
            </a:r>
            <a:endParaRPr lang="en-US" altLang="zh-TW" sz="2800" strike="sngStrike" dirty="0">
              <a:solidFill>
                <a:srgbClr val="FF0000"/>
              </a:solidFill>
              <a:highlight>
                <a:srgbClr val="800000"/>
              </a:highlight>
              <a:latin typeface="Times New Roman" panose="02020603050405020304" pitchFamily="18" charset="0"/>
              <a:ea typeface="微軟正黑體" panose="020B0604030504040204" pitchFamily="34" charset="-120"/>
              <a:cs typeface="Times New Roman" panose="02020603050405020304" pitchFamily="18" charset="0"/>
            </a:endParaRPr>
          </a:p>
          <a:p>
            <a:pPr lvl="1">
              <a:lnSpc>
                <a:spcPts val="4000"/>
              </a:lnSpc>
              <a:buFont typeface="Times New Roman" panose="02020603050405020304" pitchFamily="18" charset="0"/>
              <a:buChar char="–"/>
            </a:pP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完成</a:t>
            </a:r>
            <a:r>
              <a:rPr lang="zh-TW" altLang="en-US" sz="2800" dirty="0">
                <a:latin typeface="Times New Roman" panose="02020603050405020304" pitchFamily="18" charset="0"/>
                <a:cs typeface="Times New Roman" panose="02020603050405020304" pitchFamily="18" charset="0"/>
              </a:rPr>
              <a:t>辦理「笑氣</a:t>
            </a:r>
            <a:r>
              <a:rPr lang="en-US" altLang="zh-TW" sz="2800" dirty="0">
                <a:latin typeface="Times New Roman" panose="02020603050405020304" pitchFamily="18" charset="0"/>
                <a:cs typeface="Times New Roman" panose="02020603050405020304" pitchFamily="18" charset="0"/>
              </a:rPr>
              <a:t>-</a:t>
            </a:r>
            <a:r>
              <a:rPr lang="zh-TW" altLang="en-US" sz="2800" dirty="0">
                <a:latin typeface="Times New Roman" panose="02020603050405020304" pitchFamily="18" charset="0"/>
                <a:cs typeface="Times New Roman" panose="02020603050405020304" pitchFamily="18" charset="0"/>
              </a:rPr>
              <a:t>好笑不好笑演講</a:t>
            </a:r>
            <a:r>
              <a:rPr lang="zh-TW" altLang="en-US" sz="2800" dirty="0" smtClean="0">
                <a:latin typeface="Times New Roman" panose="02020603050405020304" pitchFamily="18" charset="0"/>
                <a:cs typeface="Times New Roman" panose="02020603050405020304" pitchFamily="18" charset="0"/>
              </a:rPr>
              <a:t>」、「</a:t>
            </a:r>
            <a:r>
              <a:rPr lang="zh-TW" altLang="en-US" sz="2800" dirty="0">
                <a:latin typeface="Times New Roman" panose="02020603050405020304" pitchFamily="18" charset="0"/>
                <a:cs typeface="Times New Roman" panose="02020603050405020304" pitchFamily="18" charset="0"/>
              </a:rPr>
              <a:t>氣候變遷國際立法趨勢</a:t>
            </a:r>
            <a:r>
              <a:rPr lang="zh-TW" altLang="en-US" sz="2800" dirty="0" smtClean="0">
                <a:latin typeface="Times New Roman" panose="02020603050405020304" pitchFamily="18" charset="0"/>
                <a:cs typeface="Times New Roman" panose="02020603050405020304" pitchFamily="18" charset="0"/>
              </a:rPr>
              <a:t>」、「</a:t>
            </a:r>
            <a:r>
              <a:rPr lang="zh-TW" altLang="en-US" sz="2800" dirty="0">
                <a:latin typeface="Times New Roman" panose="02020603050405020304" pitchFamily="18" charset="0"/>
                <a:cs typeface="Times New Roman" panose="02020603050405020304" pitchFamily="18" charset="0"/>
              </a:rPr>
              <a:t>認識大法庭</a:t>
            </a:r>
            <a:r>
              <a:rPr lang="en-US" altLang="zh-TW" sz="2800" dirty="0">
                <a:latin typeface="Times New Roman" panose="02020603050405020304" pitchFamily="18" charset="0"/>
                <a:cs typeface="Times New Roman" panose="02020603050405020304" pitchFamily="18" charset="0"/>
              </a:rPr>
              <a:t>-</a:t>
            </a:r>
            <a:r>
              <a:rPr lang="zh-TW" altLang="en-US" sz="2800" dirty="0">
                <a:latin typeface="Times New Roman" panose="02020603050405020304" pitchFamily="18" charset="0"/>
                <a:cs typeface="Times New Roman" panose="02020603050405020304" pitchFamily="18" charset="0"/>
              </a:rPr>
              <a:t>解決裁判歧異的新制度</a:t>
            </a:r>
            <a:r>
              <a:rPr lang="zh-TW" altLang="en-US" sz="2800" dirty="0" smtClean="0">
                <a:latin typeface="Times New Roman" panose="02020603050405020304" pitchFamily="18" charset="0"/>
                <a:cs typeface="Times New Roman" panose="02020603050405020304" pitchFamily="18" charset="0"/>
              </a:rPr>
              <a:t>」、「</a:t>
            </a:r>
            <a:r>
              <a:rPr lang="zh-TW" altLang="en-US" sz="2800" dirty="0">
                <a:latin typeface="Times New Roman" panose="02020603050405020304" pitchFamily="18" charset="0"/>
                <a:cs typeface="Times New Roman" panose="02020603050405020304" pitchFamily="18" charset="0"/>
              </a:rPr>
              <a:t>新媒體</a:t>
            </a:r>
            <a:r>
              <a:rPr lang="en-US" altLang="zh-TW" sz="2800" dirty="0">
                <a:latin typeface="Times New Roman" panose="02020603050405020304" pitchFamily="18" charset="0"/>
                <a:cs typeface="Times New Roman" panose="02020603050405020304" pitchFamily="18" charset="0"/>
              </a:rPr>
              <a:t>X</a:t>
            </a:r>
            <a:r>
              <a:rPr lang="zh-TW" altLang="en-US" sz="2800" dirty="0">
                <a:latin typeface="Times New Roman" panose="02020603050405020304" pitchFamily="18" charset="0"/>
                <a:cs typeface="Times New Roman" panose="02020603050405020304" pitchFamily="18" charset="0"/>
              </a:rPr>
              <a:t>司法</a:t>
            </a:r>
            <a:r>
              <a:rPr lang="zh-TW" altLang="en-US" sz="2800" dirty="0" smtClean="0">
                <a:latin typeface="Times New Roman" panose="02020603050405020304" pitchFamily="18" charset="0"/>
                <a:cs typeface="Times New Roman" panose="02020603050405020304" pitchFamily="18" charset="0"/>
              </a:rPr>
              <a:t>」、「</a:t>
            </a:r>
            <a:r>
              <a:rPr lang="zh-TW" altLang="en-US" sz="2800" dirty="0">
                <a:latin typeface="Times New Roman" panose="02020603050405020304" pitchFamily="18" charset="0"/>
                <a:cs typeface="Times New Roman" panose="02020603050405020304" pitchFamily="18" charset="0"/>
              </a:rPr>
              <a:t>人權議題與發展」及「國際人權理念與實務」</a:t>
            </a:r>
            <a:r>
              <a:rPr lang="en-US" altLang="zh-TW" sz="2800" dirty="0">
                <a:solidFill>
                  <a:srgbClr val="FF0000"/>
                </a:solidFill>
                <a:latin typeface="Times New Roman" panose="02020603050405020304" pitchFamily="18" charset="0"/>
                <a:cs typeface="Times New Roman" panose="02020603050405020304" pitchFamily="18" charset="0"/>
              </a:rPr>
              <a:t>6</a:t>
            </a:r>
            <a:r>
              <a:rPr lang="zh-TW" altLang="en-US" sz="2800" dirty="0">
                <a:solidFill>
                  <a:srgbClr val="FF0000"/>
                </a:solidFill>
                <a:latin typeface="Times New Roman" panose="02020603050405020304" pitchFamily="18" charset="0"/>
                <a:cs typeface="Times New Roman" panose="02020603050405020304" pitchFamily="18" charset="0"/>
              </a:rPr>
              <a:t>場</a:t>
            </a:r>
            <a:r>
              <a:rPr lang="zh-TW" altLang="en-US" sz="2800" dirty="0" smtClean="0">
                <a:solidFill>
                  <a:srgbClr val="FF0000"/>
                </a:solidFill>
                <a:latin typeface="Times New Roman" panose="02020603050405020304" pitchFamily="18" charset="0"/>
                <a:cs typeface="Times New Roman" panose="02020603050405020304" pitchFamily="18" charset="0"/>
              </a:rPr>
              <a:t>演講</a:t>
            </a: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1">
              <a:lnSpc>
                <a:spcPts val="4000"/>
              </a:lnSpc>
              <a:buFont typeface="Times New Roman" panose="02020603050405020304" pitchFamily="18" charset="0"/>
              <a:buChar char="–"/>
            </a:pP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人權兩公約相關訓練共</a:t>
            </a:r>
            <a:r>
              <a:rPr lang="en-US" altLang="zh-TW" sz="28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班</a:t>
            </a:r>
            <a:r>
              <a:rPr lang="en-US" altLang="zh-TW" sz="28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9</a:t>
            </a:r>
            <a:r>
              <a:rPr lang="zh-TW" altLang="en-US" sz="28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期</a:t>
            </a:r>
            <a:r>
              <a:rPr lang="en-US" altLang="zh-TW" sz="28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441</a:t>
            </a:r>
            <a:r>
              <a:rPr lang="zh-TW" altLang="en-US" sz="28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人次</a:t>
            </a: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1">
              <a:lnSpc>
                <a:spcPts val="4000"/>
              </a:lnSpc>
              <a:buFont typeface="Times New Roman" panose="02020603050405020304" pitchFamily="18" charset="0"/>
              <a:buChar char="–"/>
            </a:pP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辦理 </a:t>
            </a:r>
            <a:r>
              <a:rPr lang="en-US" altLang="zh-TW" sz="2800" dirty="0" smtClean="0">
                <a:solidFill>
                  <a:srgbClr val="FF0000"/>
                </a:solidFill>
                <a:latin typeface="Times New Roman" panose="02020603050405020304" pitchFamily="18" charset="0"/>
                <a:cs typeface="Times New Roman" panose="02020603050405020304" pitchFamily="18" charset="0"/>
              </a:rPr>
              <a:t>40</a:t>
            </a:r>
            <a:r>
              <a:rPr lang="zh-TW" altLang="en-US" sz="28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項</a:t>
            </a:r>
            <a:r>
              <a:rPr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法規</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訂修時，完成「消除對婦女一切形式歧視公約」「兒童權利公約」及「身心障礙者權利公約」法規檢視。</a:t>
            </a:r>
            <a:endPar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6388" name="投影片編號版面配置區 3">
            <a:extLst>
              <a:ext uri="{FF2B5EF4-FFF2-40B4-BE49-F238E27FC236}">
                <a16:creationId xmlns:a16="http://schemas.microsoft.com/office/drawing/2014/main" id="{A378BA6E-A42D-4C01-B2F8-3C489B2A0872}"/>
              </a:ext>
            </a:extLst>
          </p:cNvPr>
          <p:cNvSpPr>
            <a:spLocks noGrp="1"/>
          </p:cNvSpPr>
          <p:nvPr>
            <p:ph type="sldNum" sz="quarter" idx="4294967295"/>
          </p:nvPr>
        </p:nvSpPr>
        <p:spPr>
          <a:xfrm>
            <a:off x="7010400" y="6381750"/>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bg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bg1"/>
                </a:solidFill>
                <a:latin typeface="Arial" panose="020B0604020202020204" pitchFamily="34" charset="0"/>
                <a:ea typeface="標楷體" panose="03000509000000000000" pitchFamily="65" charset="-120"/>
              </a:defRPr>
            </a:lvl2pPr>
            <a:lvl3pPr marL="1143000" indent="-228600">
              <a:spcBef>
                <a:spcPct val="20000"/>
              </a:spcBef>
              <a:buChar char="•"/>
              <a:defRPr kumimoji="1" sz="2400">
                <a:solidFill>
                  <a:schemeClr val="bg1"/>
                </a:solidFill>
                <a:latin typeface="Arial" panose="020B0604020202020204" pitchFamily="34" charset="0"/>
                <a:ea typeface="標楷體" panose="03000509000000000000" pitchFamily="65" charset="-120"/>
              </a:defRPr>
            </a:lvl3pPr>
            <a:lvl4pPr marL="1600200" indent="-228600">
              <a:spcBef>
                <a:spcPct val="20000"/>
              </a:spcBef>
              <a:buChar char="–"/>
              <a:defRPr kumimoji="1" sz="2000">
                <a:solidFill>
                  <a:schemeClr val="bg1"/>
                </a:solidFill>
                <a:latin typeface="Arial" panose="020B0604020202020204" pitchFamily="34" charset="0"/>
                <a:ea typeface="標楷體" panose="03000509000000000000" pitchFamily="65" charset="-120"/>
              </a:defRPr>
            </a:lvl4pPr>
            <a:lvl5pPr marL="2057400" indent="-228600">
              <a:spcBef>
                <a:spcPct val="20000"/>
              </a:spcBef>
              <a:buChar char="»"/>
              <a:defRPr kumimoji="1" sz="2000">
                <a:solidFill>
                  <a:schemeClr val="bg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9pPr>
          </a:lstStyle>
          <a:p>
            <a:pPr>
              <a:spcBef>
                <a:spcPct val="0"/>
              </a:spcBef>
              <a:buFontTx/>
              <a:buNone/>
            </a:pPr>
            <a:fld id="{A4DA66E9-5819-4F5C-BEE9-34397333A09F}" type="slidenum">
              <a:rPr lang="zh-TW" altLang="en-US" sz="1400" smtClean="0">
                <a:solidFill>
                  <a:srgbClr val="000000"/>
                </a:solidFill>
                <a:ea typeface="新細明體" panose="02020500000000000000" pitchFamily="18" charset="-120"/>
              </a:rPr>
              <a:pPr>
                <a:spcBef>
                  <a:spcPct val="0"/>
                </a:spcBef>
                <a:buFontTx/>
                <a:buNone/>
              </a:pPr>
              <a:t>11</a:t>
            </a:fld>
            <a:endParaRPr lang="en-US" altLang="zh-TW" sz="1400">
              <a:solidFill>
                <a:srgbClr val="000000"/>
              </a:solidFill>
              <a:ea typeface="新細明體" panose="02020500000000000000" pitchFamily="18" charset="-120"/>
            </a:endParaRPr>
          </a:p>
        </p:txBody>
      </p:sp>
      <p:sp>
        <p:nvSpPr>
          <p:cNvPr id="7" name="標題 4">
            <a:extLst>
              <a:ext uri="{FF2B5EF4-FFF2-40B4-BE49-F238E27FC236}">
                <a16:creationId xmlns:a16="http://schemas.microsoft.com/office/drawing/2014/main" id="{8F8A328F-4FAB-4906-B6CF-728BCF461E34}"/>
              </a:ext>
            </a:extLst>
          </p:cNvPr>
          <p:cNvSpPr txBox="1">
            <a:spLocks noChangeArrowheads="1"/>
          </p:cNvSpPr>
          <p:nvPr/>
        </p:nvSpPr>
        <p:spPr>
          <a:xfrm>
            <a:off x="457200" y="151606"/>
            <a:ext cx="8229600" cy="64928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chemeClr val="tx1"/>
                </a:solidFill>
                <a:latin typeface="微軟正黑體" panose="020B0604030504040204" pitchFamily="34" charset="-120"/>
                <a:ea typeface="微軟正黑體" panose="020B0604030504040204" pitchFamily="34" charset="-120"/>
                <a:cs typeface="+mj-cs"/>
              </a:defRPr>
            </a:lvl1pPr>
          </a:lstStyle>
          <a:p>
            <a:pPr algn="ctr"/>
            <a:r>
              <a:rPr lang="zh-TW" altLang="en-US" sz="3600" dirty="0">
                <a:cs typeface="Times New Roman" panose="02020603050405020304" pitchFamily="18" charset="0"/>
              </a:rPr>
              <a:t>程序的環境人權 </a:t>
            </a:r>
            <a:r>
              <a:rPr lang="en-US" altLang="zh-TW" sz="2000" dirty="0">
                <a:cs typeface="Times New Roman" panose="02020603050405020304" pitchFamily="18" charset="0"/>
              </a:rPr>
              <a:t>(5/5)</a:t>
            </a:r>
            <a:endParaRPr lang="zh-TW" altLang="en-US" sz="2800" dirty="0">
              <a:cs typeface="Times New Roman" panose="02020603050405020304" pitchFamily="18"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內容版面配置區 2">
            <a:extLst>
              <a:ext uri="{FF2B5EF4-FFF2-40B4-BE49-F238E27FC236}">
                <a16:creationId xmlns:a16="http://schemas.microsoft.com/office/drawing/2014/main" id="{5449EDBA-BD40-4A8A-802D-FEFBDD8CFFCA}"/>
              </a:ext>
            </a:extLst>
          </p:cNvPr>
          <p:cNvSpPr>
            <a:spLocks noGrp="1" noChangeArrowheads="1"/>
          </p:cNvSpPr>
          <p:nvPr>
            <p:ph idx="1"/>
          </p:nvPr>
        </p:nvSpPr>
        <p:spPr>
          <a:xfrm>
            <a:off x="611560" y="1196752"/>
            <a:ext cx="7920880" cy="4320000"/>
          </a:xfrm>
        </p:spPr>
        <p:txBody>
          <a:bodyPr>
            <a:normAutofit/>
          </a:bodyPr>
          <a:lstStyle/>
          <a:p>
            <a:pPr algn="just">
              <a:lnSpc>
                <a:spcPts val="4000"/>
              </a:lnSpc>
              <a:spcBef>
                <a:spcPts val="375"/>
              </a:spcBef>
            </a:pPr>
            <a:r>
              <a:rPr lang="zh-TW" altLang="zh-TW"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避免毒化物污染</a:t>
            </a:r>
            <a:r>
              <a:rPr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及改善農地污染</a:t>
            </a:r>
            <a:endParaRPr lang="en-US" altLang="zh-TW"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lvl="1" algn="just">
              <a:lnSpc>
                <a:spcPts val="4000"/>
              </a:lnSpc>
              <a:buFont typeface="Times New Roman" panose="02020603050405020304" pitchFamily="18" charset="0"/>
              <a:buChar char="–"/>
            </a:pPr>
            <a:r>
              <a:rPr lang="zh-TW" altLang="zh-TW"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召開</a:t>
            </a:r>
            <a:r>
              <a:rPr lang="en-US" altLang="zh-TW" sz="2800" dirty="0">
                <a:solidFill>
                  <a:srgbClr val="FF0000"/>
                </a:solidFill>
                <a:latin typeface="Times New Roman" panose="02020603050405020304" pitchFamily="18" charset="0"/>
                <a:cs typeface="Times New Roman" panose="02020603050405020304" pitchFamily="18" charset="0"/>
              </a:rPr>
              <a:t>3</a:t>
            </a: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跨部會</a:t>
            </a:r>
            <a:r>
              <a:rPr lang="zh-TW"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「環境保護與食品安全協調會報</a:t>
            </a:r>
            <a:r>
              <a:rPr lang="zh-TW" altLang="zh-TW"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800" dirty="0">
              <a:latin typeface="Times New Roman" panose="02020603050405020304" pitchFamily="18" charset="0"/>
              <a:cs typeface="Times New Roman" panose="02020603050405020304" pitchFamily="18" charset="0"/>
            </a:endParaRPr>
          </a:p>
          <a:p>
            <a:pPr lvl="1" algn="just">
              <a:lnSpc>
                <a:spcPts val="4000"/>
              </a:lnSpc>
              <a:buFont typeface="Times New Roman" panose="02020603050405020304" pitchFamily="18" charset="0"/>
              <a:buChar char="–"/>
            </a:pP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彙整各部會</a:t>
            </a:r>
            <a:r>
              <a:rPr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環境荷爾蒙管理計畫（第二期）</a:t>
            </a:r>
            <a:r>
              <a:rPr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109</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年執行成果，並預計於</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月辦理跨部會推動小組會議</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，並持續加強民眾宣傳及</a:t>
            </a: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溝通。</a:t>
            </a:r>
            <a:endParaRPr lang="en-US" altLang="zh-TW" sz="2800" dirty="0">
              <a:latin typeface="Times New Roman" panose="02020603050405020304" pitchFamily="18" charset="0"/>
              <a:cs typeface="Times New Roman" panose="02020603050405020304" pitchFamily="18" charset="0"/>
            </a:endParaRPr>
          </a:p>
          <a:p>
            <a:pPr lvl="1" algn="just">
              <a:lnSpc>
                <a:spcPts val="4000"/>
              </a:lnSpc>
              <a:buFont typeface="Times New Roman" panose="02020603050405020304" pitchFamily="18" charset="0"/>
              <a:buChar char="–"/>
            </a:pPr>
            <a:r>
              <a:rPr lang="zh-TW"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監測</a:t>
            </a:r>
            <a:r>
              <a:rPr lang="zh-TW" altLang="zh-TW"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發現</a:t>
            </a:r>
            <a:r>
              <a:rPr lang="en-US" altLang="zh-TW" sz="2800" dirty="0" smtClean="0">
                <a:solidFill>
                  <a:srgbClr val="FF0000"/>
                </a:solidFill>
                <a:latin typeface="Times New Roman" panose="02020603050405020304" pitchFamily="18" charset="0"/>
                <a:cs typeface="Times New Roman" panose="02020603050405020304" pitchFamily="18" charset="0"/>
              </a:rPr>
              <a:t>7.8</a:t>
            </a:r>
            <a:r>
              <a:rPr lang="zh-TW" altLang="zh-TW" sz="28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公頃</a:t>
            </a:r>
            <a:r>
              <a:rPr lang="zh-TW"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受污染農地</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，完成受污染農地</a:t>
            </a: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約</a:t>
            </a:r>
            <a:r>
              <a:rPr lang="en-US" altLang="zh-TW" sz="2800" dirty="0" smtClean="0">
                <a:solidFill>
                  <a:srgbClr val="FF0000"/>
                </a:solidFill>
                <a:latin typeface="Times New Roman" panose="02020603050405020304" pitchFamily="18" charset="0"/>
                <a:cs typeface="Times New Roman" panose="02020603050405020304" pitchFamily="18" charset="0"/>
              </a:rPr>
              <a:t>68</a:t>
            </a:r>
            <a:r>
              <a:rPr lang="zh-TW" altLang="en-US" sz="28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公頃</a:t>
            </a: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改善。</a:t>
            </a:r>
            <a:endPar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8436" name="投影片編號版面配置區 3">
            <a:extLst>
              <a:ext uri="{FF2B5EF4-FFF2-40B4-BE49-F238E27FC236}">
                <a16:creationId xmlns:a16="http://schemas.microsoft.com/office/drawing/2014/main" id="{A779C36B-4CD2-411F-B34B-3DE3BFE22A21}"/>
              </a:ext>
            </a:extLst>
          </p:cNvPr>
          <p:cNvSpPr>
            <a:spLocks noGrp="1"/>
          </p:cNvSpPr>
          <p:nvPr>
            <p:ph type="sldNum" sz="quarter" idx="4294967295"/>
          </p:nvPr>
        </p:nvSpPr>
        <p:spPr>
          <a:xfrm>
            <a:off x="7010400" y="6381750"/>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bg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bg1"/>
                </a:solidFill>
                <a:latin typeface="Arial" panose="020B0604020202020204" pitchFamily="34" charset="0"/>
                <a:ea typeface="標楷體" panose="03000509000000000000" pitchFamily="65" charset="-120"/>
              </a:defRPr>
            </a:lvl2pPr>
            <a:lvl3pPr marL="1143000" indent="-228600">
              <a:spcBef>
                <a:spcPct val="20000"/>
              </a:spcBef>
              <a:buChar char="•"/>
              <a:defRPr kumimoji="1" sz="2400">
                <a:solidFill>
                  <a:schemeClr val="bg1"/>
                </a:solidFill>
                <a:latin typeface="Arial" panose="020B0604020202020204" pitchFamily="34" charset="0"/>
                <a:ea typeface="標楷體" panose="03000509000000000000" pitchFamily="65" charset="-120"/>
              </a:defRPr>
            </a:lvl3pPr>
            <a:lvl4pPr marL="1600200" indent="-228600">
              <a:spcBef>
                <a:spcPct val="20000"/>
              </a:spcBef>
              <a:buChar char="–"/>
              <a:defRPr kumimoji="1" sz="2000">
                <a:solidFill>
                  <a:schemeClr val="bg1"/>
                </a:solidFill>
                <a:latin typeface="Arial" panose="020B0604020202020204" pitchFamily="34" charset="0"/>
                <a:ea typeface="標楷體" panose="03000509000000000000" pitchFamily="65" charset="-120"/>
              </a:defRPr>
            </a:lvl4pPr>
            <a:lvl5pPr marL="2057400" indent="-228600">
              <a:spcBef>
                <a:spcPct val="20000"/>
              </a:spcBef>
              <a:buChar char="»"/>
              <a:defRPr kumimoji="1" sz="2000">
                <a:solidFill>
                  <a:schemeClr val="bg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9pPr>
          </a:lstStyle>
          <a:p>
            <a:pPr>
              <a:spcBef>
                <a:spcPct val="0"/>
              </a:spcBef>
              <a:buFontTx/>
              <a:buNone/>
            </a:pPr>
            <a:fld id="{3352BD14-41B4-4FD6-8913-A789DA46ECE8}" type="slidenum">
              <a:rPr lang="zh-TW" altLang="en-US" sz="1400" smtClean="0">
                <a:solidFill>
                  <a:srgbClr val="000000"/>
                </a:solidFill>
                <a:ea typeface="新細明體" panose="02020500000000000000" pitchFamily="18" charset="-120"/>
              </a:rPr>
              <a:pPr>
                <a:spcBef>
                  <a:spcPct val="0"/>
                </a:spcBef>
                <a:buFontTx/>
                <a:buNone/>
              </a:pPr>
              <a:t>12</a:t>
            </a:fld>
            <a:endParaRPr lang="en-US" altLang="zh-TW" sz="1400">
              <a:solidFill>
                <a:srgbClr val="000000"/>
              </a:solidFill>
              <a:ea typeface="新細明體" panose="02020500000000000000" pitchFamily="18" charset="-120"/>
            </a:endParaRPr>
          </a:p>
        </p:txBody>
      </p:sp>
      <p:sp>
        <p:nvSpPr>
          <p:cNvPr id="5" name="標題 4">
            <a:extLst>
              <a:ext uri="{FF2B5EF4-FFF2-40B4-BE49-F238E27FC236}">
                <a16:creationId xmlns:a16="http://schemas.microsoft.com/office/drawing/2014/main" id="{55524D19-ADCB-4F81-AAD2-EDC574B32678}"/>
              </a:ext>
            </a:extLst>
          </p:cNvPr>
          <p:cNvSpPr txBox="1">
            <a:spLocks noChangeArrowheads="1"/>
          </p:cNvSpPr>
          <p:nvPr/>
        </p:nvSpPr>
        <p:spPr>
          <a:xfrm>
            <a:off x="457200" y="151606"/>
            <a:ext cx="8229600" cy="64928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chemeClr val="tx1"/>
                </a:solidFill>
                <a:latin typeface="微軟正黑體" panose="020B0604030504040204" pitchFamily="34" charset="-120"/>
                <a:ea typeface="微軟正黑體" panose="020B0604030504040204" pitchFamily="34" charset="-120"/>
                <a:cs typeface="+mj-cs"/>
              </a:defRPr>
            </a:lvl1pPr>
          </a:lstStyle>
          <a:p>
            <a:pPr algn="ctr"/>
            <a:r>
              <a:rPr lang="zh-TW" altLang="en-US" sz="3600" dirty="0">
                <a:cs typeface="Times New Roman" panose="02020603050405020304" pitchFamily="18" charset="0"/>
              </a:rPr>
              <a:t>實質的環境人權</a:t>
            </a:r>
            <a:r>
              <a:rPr lang="en-US" altLang="zh-TW" sz="2000" dirty="0">
                <a:cs typeface="Times New Roman" panose="02020603050405020304" pitchFamily="18" charset="0"/>
              </a:rPr>
              <a:t>(1/5)</a:t>
            </a:r>
            <a:endParaRPr lang="zh-TW" altLang="en-US" sz="2800" dirty="0">
              <a:cs typeface="Times New Roman" panose="02020603050405020304" pitchFamily="18"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內容版面配置區 2">
            <a:extLst>
              <a:ext uri="{FF2B5EF4-FFF2-40B4-BE49-F238E27FC236}">
                <a16:creationId xmlns:a16="http://schemas.microsoft.com/office/drawing/2014/main" id="{37A99794-4DC5-42D8-93D3-D2486028596D}"/>
              </a:ext>
            </a:extLst>
          </p:cNvPr>
          <p:cNvSpPr>
            <a:spLocks noGrp="1"/>
          </p:cNvSpPr>
          <p:nvPr>
            <p:ph idx="1"/>
          </p:nvPr>
        </p:nvSpPr>
        <p:spPr>
          <a:xfrm>
            <a:off x="215516" y="1123200"/>
            <a:ext cx="8712968" cy="5258550"/>
          </a:xfrm>
        </p:spPr>
        <p:txBody>
          <a:bodyPr>
            <a:noAutofit/>
          </a:bodyPr>
          <a:lstStyle/>
          <a:p>
            <a:pPr>
              <a:lnSpc>
                <a:spcPts val="4000"/>
              </a:lnSpc>
              <a:spcBef>
                <a:spcPts val="375"/>
              </a:spcBef>
              <a:defRPr/>
            </a:pPr>
            <a:r>
              <a:rPr lang="zh-TW" altLang="en-US" sz="2800" dirty="0">
                <a:solidFill>
                  <a:srgbClr val="FF0000"/>
                </a:solidFill>
                <a:latin typeface="Times New Roman" pitchFamily="18" charset="0"/>
                <a:ea typeface="微軟正黑體" pitchFamily="34" charset="-120"/>
                <a:cs typeface="Times New Roman" pitchFamily="18" charset="0"/>
              </a:rPr>
              <a:t>確保河川、地下水及飲用水品質</a:t>
            </a:r>
            <a:endParaRPr lang="en-US" altLang="zh-TW" sz="2800" dirty="0">
              <a:solidFill>
                <a:srgbClr val="FF0000"/>
              </a:solidFill>
              <a:latin typeface="Times New Roman" pitchFamily="18" charset="0"/>
              <a:ea typeface="微軟正黑體" pitchFamily="34" charset="-120"/>
              <a:cs typeface="Times New Roman" pitchFamily="18" charset="0"/>
            </a:endParaRPr>
          </a:p>
          <a:p>
            <a:pPr lvl="1">
              <a:lnSpc>
                <a:spcPts val="4000"/>
              </a:lnSpc>
              <a:buFont typeface="Times New Roman" panose="02020603050405020304" pitchFamily="18" charset="0"/>
              <a:buChar char="–"/>
              <a:defRPr/>
            </a:pPr>
            <a:r>
              <a:rPr lang="zh-TW" altLang="en-US" sz="2800" dirty="0" smtClean="0">
                <a:latin typeface="Times New Roman" pitchFamily="18" charset="0"/>
                <a:cs typeface="Times New Roman" pitchFamily="18" charset="0"/>
              </a:rPr>
              <a:t>召開</a:t>
            </a:r>
            <a:r>
              <a:rPr lang="en-US" altLang="zh-TW" sz="2800" dirty="0">
                <a:solidFill>
                  <a:srgbClr val="FF0000"/>
                </a:solidFill>
                <a:latin typeface="Times New Roman" pitchFamily="18" charset="0"/>
                <a:cs typeface="Times New Roman" pitchFamily="18" charset="0"/>
              </a:rPr>
              <a:t>15</a:t>
            </a:r>
            <a:r>
              <a:rPr lang="zh-TW" altLang="en-US" sz="2800" dirty="0">
                <a:solidFill>
                  <a:srgbClr val="FF0000"/>
                </a:solidFill>
                <a:latin typeface="Times New Roman" pitchFamily="18" charset="0"/>
                <a:cs typeface="Times New Roman" pitchFamily="18" charset="0"/>
              </a:rPr>
              <a:t>場次</a:t>
            </a:r>
            <a:r>
              <a:rPr lang="zh-TW" altLang="en-US" sz="2800" dirty="0">
                <a:latin typeface="Times New Roman" pitchFamily="18" charset="0"/>
                <a:cs typeface="Times New Roman" pitchFamily="18" charset="0"/>
              </a:rPr>
              <a:t>「農業水土污染管制跨部會合作會議」</a:t>
            </a:r>
            <a:r>
              <a:rPr lang="zh-TW" altLang="en-US" sz="2800" dirty="0" smtClean="0">
                <a:latin typeface="Times New Roman" pitchFamily="18" charset="0"/>
                <a:cs typeface="Times New Roman" pitchFamily="18" charset="0"/>
              </a:rPr>
              <a:t>，督導</a:t>
            </a:r>
            <a:r>
              <a:rPr lang="zh-TW" altLang="en-US" sz="2800" dirty="0">
                <a:solidFill>
                  <a:schemeClr val="tx1"/>
                </a:solidFill>
                <a:latin typeface="Times New Roman" pitchFamily="18" charset="0"/>
                <a:cs typeface="Times New Roman" pitchFamily="18" charset="0"/>
              </a:rPr>
              <a:t>地方環保局持續加強稽查灌溉水源上游事業，遏止不法偷排行為</a:t>
            </a:r>
            <a:r>
              <a:rPr lang="zh-TW" altLang="en-US" sz="2800" dirty="0" smtClean="0">
                <a:solidFill>
                  <a:schemeClr val="tx1"/>
                </a:solidFill>
                <a:latin typeface="Times New Roman" pitchFamily="18" charset="0"/>
                <a:cs typeface="Times New Roman" pitchFamily="18" charset="0"/>
              </a:rPr>
              <a:t>，確保</a:t>
            </a:r>
            <a:r>
              <a:rPr lang="zh-TW" altLang="en-US" sz="2800" dirty="0">
                <a:solidFill>
                  <a:schemeClr val="tx1"/>
                </a:solidFill>
                <a:latin typeface="Times New Roman" pitchFamily="18" charset="0"/>
                <a:cs typeface="Times New Roman" pitchFamily="18" charset="0"/>
              </a:rPr>
              <a:t>水源水質</a:t>
            </a:r>
            <a:r>
              <a:rPr lang="zh-TW" altLang="en-US" sz="2800" dirty="0" smtClean="0">
                <a:solidFill>
                  <a:schemeClr val="tx1"/>
                </a:solidFill>
                <a:latin typeface="Times New Roman" pitchFamily="18" charset="0"/>
                <a:cs typeface="Times New Roman" pitchFamily="18" charset="0"/>
              </a:rPr>
              <a:t>品質。</a:t>
            </a:r>
            <a:endParaRPr lang="en-US" altLang="zh-TW" sz="2800" dirty="0">
              <a:latin typeface="Times New Roman" pitchFamily="18" charset="0"/>
              <a:cs typeface="Times New Roman" pitchFamily="18" charset="0"/>
            </a:endParaRPr>
          </a:p>
          <a:p>
            <a:pPr lvl="1">
              <a:lnSpc>
                <a:spcPts val="4000"/>
              </a:lnSpc>
              <a:buFont typeface="Times New Roman" panose="02020603050405020304" pitchFamily="18" charset="0"/>
              <a:buChar char="–"/>
              <a:defRPr/>
            </a:pPr>
            <a:r>
              <a:rPr lang="zh-TW" altLang="en-US" sz="2800" dirty="0">
                <a:solidFill>
                  <a:schemeClr val="tx1"/>
                </a:solidFill>
                <a:latin typeface="Times New Roman" pitchFamily="18" charset="0"/>
                <a:cs typeface="Times New Roman" pitchFamily="18" charset="0"/>
              </a:rPr>
              <a:t>訂</a:t>
            </a:r>
            <a:r>
              <a:rPr lang="zh-TW" altLang="en-US" sz="2800" dirty="0" smtClean="0">
                <a:solidFill>
                  <a:schemeClr val="tx1"/>
                </a:solidFill>
                <a:latin typeface="Times New Roman" pitchFamily="18" charset="0"/>
                <a:cs typeface="Times New Roman" pitchFamily="18" charset="0"/>
              </a:rPr>
              <a:t>定</a:t>
            </a:r>
            <a:r>
              <a:rPr lang="en-US" altLang="zh-TW" sz="2800" dirty="0" smtClean="0">
                <a:solidFill>
                  <a:schemeClr val="tx1"/>
                </a:solidFill>
                <a:latin typeface="Times New Roman" pitchFamily="18" charset="0"/>
                <a:cs typeface="Times New Roman" pitchFamily="18" charset="0"/>
              </a:rPr>
              <a:t>110</a:t>
            </a:r>
            <a:r>
              <a:rPr lang="zh-TW" altLang="en-US" sz="2800" dirty="0" smtClean="0">
                <a:solidFill>
                  <a:schemeClr val="tx1"/>
                </a:solidFill>
                <a:latin typeface="Times New Roman" pitchFamily="18" charset="0"/>
                <a:cs typeface="Times New Roman" pitchFamily="18" charset="0"/>
              </a:rPr>
              <a:t>年</a:t>
            </a:r>
            <a:r>
              <a:rPr lang="zh-TW" altLang="en-US" sz="2800" dirty="0">
                <a:solidFill>
                  <a:schemeClr val="tx1"/>
                </a:solidFill>
                <a:latin typeface="Times New Roman" pitchFamily="18" charset="0"/>
                <a:cs typeface="Times New Roman" pitchFamily="18" charset="0"/>
              </a:rPr>
              <a:t>飲用水管理重點稽查管制</a:t>
            </a:r>
            <a:r>
              <a:rPr lang="zh-TW" altLang="en-US" sz="2800" dirty="0" smtClean="0">
                <a:solidFill>
                  <a:schemeClr val="tx1"/>
                </a:solidFill>
                <a:latin typeface="Times New Roman" pitchFamily="18" charset="0"/>
                <a:cs typeface="Times New Roman" pitchFamily="18" charset="0"/>
              </a:rPr>
              <a:t>計畫，</a:t>
            </a:r>
            <a:r>
              <a:rPr lang="zh-TW" altLang="en-US" sz="2800" dirty="0">
                <a:solidFill>
                  <a:schemeClr val="tx1"/>
                </a:solidFill>
                <a:latin typeface="Times New Roman" pitchFamily="18" charset="0"/>
                <a:cs typeface="Times New Roman" pitchFamily="18" charset="0"/>
              </a:rPr>
              <a:t>協助地方</a:t>
            </a:r>
            <a:r>
              <a:rPr lang="zh-TW" altLang="en-US" sz="2800" dirty="0" smtClean="0">
                <a:solidFill>
                  <a:schemeClr val="tx1"/>
                </a:solidFill>
                <a:latin typeface="Times New Roman" pitchFamily="18" charset="0"/>
                <a:cs typeface="Times New Roman" pitchFamily="18" charset="0"/>
              </a:rPr>
              <a:t>環保局抽驗</a:t>
            </a:r>
            <a:r>
              <a:rPr lang="zh-TW" altLang="en-US" sz="2800" dirty="0">
                <a:solidFill>
                  <a:schemeClr val="tx1"/>
                </a:solidFill>
                <a:latin typeface="Times New Roman" pitchFamily="18" charset="0"/>
                <a:cs typeface="Times New Roman" pitchFamily="18" charset="0"/>
              </a:rPr>
              <a:t>自來水水</a:t>
            </a:r>
            <a:r>
              <a:rPr lang="zh-TW" altLang="en-US" sz="2800" dirty="0" smtClean="0">
                <a:solidFill>
                  <a:schemeClr val="tx1"/>
                </a:solidFill>
                <a:latin typeface="Times New Roman" pitchFamily="18" charset="0"/>
                <a:cs typeface="Times New Roman" pitchFamily="18" charset="0"/>
              </a:rPr>
              <a:t>樣</a:t>
            </a:r>
            <a:r>
              <a:rPr lang="en-US" altLang="zh-TW" sz="2800" dirty="0" smtClean="0">
                <a:solidFill>
                  <a:srgbClr val="FF0000"/>
                </a:solidFill>
                <a:latin typeface="Times New Roman" pitchFamily="18" charset="0"/>
                <a:cs typeface="Times New Roman" pitchFamily="18" charset="0"/>
              </a:rPr>
              <a:t>1</a:t>
            </a:r>
            <a:r>
              <a:rPr lang="zh-TW" altLang="en-US" sz="2800" dirty="0" smtClean="0">
                <a:solidFill>
                  <a:srgbClr val="FF0000"/>
                </a:solidFill>
                <a:latin typeface="Times New Roman" pitchFamily="18" charset="0"/>
                <a:cs typeface="Times New Roman" pitchFamily="18" charset="0"/>
              </a:rPr>
              <a:t>萬餘</a:t>
            </a:r>
            <a:r>
              <a:rPr lang="zh-TW" altLang="en-US" sz="2800" dirty="0">
                <a:solidFill>
                  <a:srgbClr val="FF0000"/>
                </a:solidFill>
                <a:latin typeface="Times New Roman" pitchFamily="18" charset="0"/>
                <a:cs typeface="Times New Roman" pitchFamily="18" charset="0"/>
              </a:rPr>
              <a:t>件</a:t>
            </a:r>
            <a:r>
              <a:rPr lang="zh-TW" altLang="en-US" sz="2800" dirty="0">
                <a:solidFill>
                  <a:schemeClr val="tx1"/>
                </a:solidFill>
                <a:latin typeface="Times New Roman" pitchFamily="18" charset="0"/>
                <a:cs typeface="Times New Roman" pitchFamily="18" charset="0"/>
              </a:rPr>
              <a:t>，合格</a:t>
            </a:r>
            <a:r>
              <a:rPr lang="zh-TW" altLang="en-US" sz="2800" dirty="0" smtClean="0">
                <a:solidFill>
                  <a:schemeClr val="tx1"/>
                </a:solidFill>
                <a:latin typeface="Times New Roman" pitchFamily="18" charset="0"/>
                <a:cs typeface="Times New Roman" pitchFamily="18" charset="0"/>
              </a:rPr>
              <a:t>率為</a:t>
            </a:r>
            <a:r>
              <a:rPr lang="en-US" altLang="zh-TW" sz="2800" dirty="0" smtClean="0">
                <a:solidFill>
                  <a:srgbClr val="FF0000"/>
                </a:solidFill>
                <a:latin typeface="Times New Roman" pitchFamily="18" charset="0"/>
                <a:cs typeface="Times New Roman" pitchFamily="18" charset="0"/>
              </a:rPr>
              <a:t>99.91%</a:t>
            </a:r>
            <a:r>
              <a:rPr lang="zh-TW" altLang="en-US" sz="2800" dirty="0" smtClean="0">
                <a:latin typeface="Times New Roman" pitchFamily="18" charset="0"/>
                <a:cs typeface="Times New Roman" pitchFamily="18" charset="0"/>
              </a:rPr>
              <a:t>。</a:t>
            </a:r>
            <a:endParaRPr lang="en-US" altLang="zh-TW" sz="2800" dirty="0">
              <a:latin typeface="Times New Roman" pitchFamily="18" charset="0"/>
              <a:cs typeface="Times New Roman" pitchFamily="18" charset="0"/>
            </a:endParaRPr>
          </a:p>
          <a:p>
            <a:pPr lvl="1">
              <a:lnSpc>
                <a:spcPts val="4000"/>
              </a:lnSpc>
              <a:buFont typeface="Times New Roman" panose="02020603050405020304" pitchFamily="18" charset="0"/>
              <a:buChar char="–"/>
              <a:defRPr/>
            </a:pPr>
            <a:r>
              <a:rPr lang="zh-TW" altLang="en-US" sz="2800" dirty="0" smtClean="0">
                <a:latin typeface="Times New Roman" pitchFamily="18" charset="0"/>
                <a:cs typeface="Times New Roman" pitchFamily="18" charset="0"/>
              </a:rPr>
              <a:t>訂</a:t>
            </a:r>
            <a:r>
              <a:rPr lang="zh-TW" altLang="en-US" sz="2800" dirty="0">
                <a:latin typeface="Times New Roman" pitchFamily="18" charset="0"/>
                <a:cs typeface="Times New Roman" pitchFamily="18" charset="0"/>
              </a:rPr>
              <a:t>定</a:t>
            </a:r>
            <a:r>
              <a:rPr lang="en-US" altLang="zh-TW" sz="2800" dirty="0" smtClean="0">
                <a:solidFill>
                  <a:schemeClr val="tx1"/>
                </a:solidFill>
                <a:latin typeface="Times New Roman" pitchFamily="18" charset="0"/>
                <a:cs typeface="Times New Roman" pitchFamily="18" charset="0"/>
              </a:rPr>
              <a:t>110 </a:t>
            </a:r>
            <a:r>
              <a:rPr lang="zh-TW" altLang="en-US" sz="2800" dirty="0" smtClean="0">
                <a:solidFill>
                  <a:schemeClr val="tx1"/>
                </a:solidFill>
                <a:latin typeface="Times New Roman" pitchFamily="18" charset="0"/>
                <a:cs typeface="Times New Roman" pitchFamily="18" charset="0"/>
              </a:rPr>
              <a:t>年生活</a:t>
            </a:r>
            <a:r>
              <a:rPr lang="zh-TW" altLang="en-US" sz="2800" dirty="0">
                <a:solidFill>
                  <a:schemeClr val="tx1"/>
                </a:solidFill>
                <a:latin typeface="Times New Roman" pitchFamily="18" charset="0"/>
                <a:cs typeface="Times New Roman" pitchFamily="18" charset="0"/>
              </a:rPr>
              <a:t>污水污染削減專案計畫</a:t>
            </a:r>
            <a:r>
              <a:rPr lang="zh-TW" altLang="en-US" sz="2800" dirty="0" smtClean="0">
                <a:solidFill>
                  <a:schemeClr val="tx1"/>
                </a:solidFill>
                <a:latin typeface="Times New Roman" pitchFamily="18" charset="0"/>
                <a:cs typeface="Times New Roman" pitchFamily="18" charset="0"/>
              </a:rPr>
              <a:t>，</a:t>
            </a:r>
            <a:r>
              <a:rPr lang="en-US" altLang="zh-TW" sz="2800" dirty="0">
                <a:latin typeface="Times New Roman" pitchFamily="18" charset="0"/>
                <a:cs typeface="Times New Roman" pitchFamily="18" charset="0"/>
              </a:rPr>
              <a:t>110</a:t>
            </a:r>
            <a:r>
              <a:rPr lang="zh-TW" altLang="en-US" sz="2800" dirty="0">
                <a:latin typeface="Times New Roman" pitchFamily="18" charset="0"/>
                <a:cs typeface="Times New Roman" pitchFamily="18" charset="0"/>
              </a:rPr>
              <a:t>年水肥清理量約計</a:t>
            </a:r>
            <a:r>
              <a:rPr lang="en-US" altLang="zh-TW" sz="2800" dirty="0">
                <a:solidFill>
                  <a:srgbClr val="FF0000"/>
                </a:solidFill>
                <a:latin typeface="Times New Roman" pitchFamily="18" charset="0"/>
                <a:cs typeface="Times New Roman" pitchFamily="18" charset="0"/>
              </a:rPr>
              <a:t>32.7</a:t>
            </a:r>
            <a:r>
              <a:rPr lang="zh-TW" altLang="en-US" sz="2800" dirty="0">
                <a:solidFill>
                  <a:srgbClr val="FF0000"/>
                </a:solidFill>
                <a:latin typeface="Times New Roman" pitchFamily="18" charset="0"/>
                <a:cs typeface="Times New Roman" pitchFamily="18" charset="0"/>
              </a:rPr>
              <a:t>萬公噸</a:t>
            </a:r>
            <a:r>
              <a:rPr lang="zh-TW" altLang="en-US" sz="2800" dirty="0">
                <a:latin typeface="Times New Roman" pitchFamily="18" charset="0"/>
                <a:cs typeface="Times New Roman" pitchFamily="18" charset="0"/>
              </a:rPr>
              <a:t>，地方政府</a:t>
            </a:r>
            <a:r>
              <a:rPr lang="zh-TW" altLang="en-US" sz="2800" dirty="0" smtClean="0">
                <a:latin typeface="Times New Roman" pitchFamily="18" charset="0"/>
                <a:cs typeface="Times New Roman" pitchFamily="18" charset="0"/>
              </a:rPr>
              <a:t>環保局稽查</a:t>
            </a:r>
            <a:r>
              <a:rPr lang="zh-TW" altLang="en-US" sz="2800" dirty="0">
                <a:latin typeface="Times New Roman" pitchFamily="18" charset="0"/>
                <a:cs typeface="Times New Roman" pitchFamily="18" charset="0"/>
              </a:rPr>
              <a:t>取締非法水肥清運業者及執行路邊攔檢共計</a:t>
            </a:r>
            <a:r>
              <a:rPr lang="en-US" altLang="zh-TW" sz="2800" dirty="0">
                <a:solidFill>
                  <a:srgbClr val="FF0000"/>
                </a:solidFill>
                <a:latin typeface="Times New Roman" pitchFamily="18" charset="0"/>
                <a:cs typeface="Times New Roman" pitchFamily="18" charset="0"/>
              </a:rPr>
              <a:t>992</a:t>
            </a:r>
            <a:r>
              <a:rPr lang="zh-TW" altLang="en-US" sz="2800" dirty="0">
                <a:solidFill>
                  <a:srgbClr val="FF0000"/>
                </a:solidFill>
                <a:latin typeface="Times New Roman" pitchFamily="18" charset="0"/>
                <a:cs typeface="Times New Roman" pitchFamily="18" charset="0"/>
              </a:rPr>
              <a:t>件次</a:t>
            </a:r>
            <a:r>
              <a:rPr lang="zh-TW" altLang="en-US" sz="2800" dirty="0">
                <a:latin typeface="Times New Roman" pitchFamily="18" charset="0"/>
                <a:cs typeface="Times New Roman" pitchFamily="18" charset="0"/>
              </a:rPr>
              <a:t>，勸導改善</a:t>
            </a:r>
            <a:r>
              <a:rPr lang="en-US" altLang="zh-TW" sz="2800" dirty="0">
                <a:solidFill>
                  <a:srgbClr val="FF0000"/>
                </a:solidFill>
                <a:latin typeface="Times New Roman" pitchFamily="18" charset="0"/>
                <a:cs typeface="Times New Roman" pitchFamily="18" charset="0"/>
              </a:rPr>
              <a:t>142</a:t>
            </a:r>
            <a:r>
              <a:rPr lang="zh-TW" altLang="en-US" sz="2800" dirty="0">
                <a:solidFill>
                  <a:srgbClr val="FF0000"/>
                </a:solidFill>
                <a:latin typeface="Times New Roman" pitchFamily="18" charset="0"/>
                <a:cs typeface="Times New Roman" pitchFamily="18" charset="0"/>
              </a:rPr>
              <a:t>件次</a:t>
            </a:r>
            <a:r>
              <a:rPr lang="zh-TW" altLang="en-US" sz="2800" dirty="0">
                <a:latin typeface="Times New Roman" pitchFamily="18" charset="0"/>
                <a:cs typeface="Times New Roman" pitchFamily="18" charset="0"/>
              </a:rPr>
              <a:t>，違規告發</a:t>
            </a:r>
            <a:r>
              <a:rPr lang="en-US" altLang="zh-TW" sz="2800" dirty="0">
                <a:solidFill>
                  <a:srgbClr val="FF0000"/>
                </a:solidFill>
                <a:latin typeface="Times New Roman" pitchFamily="18" charset="0"/>
                <a:cs typeface="Times New Roman" pitchFamily="18" charset="0"/>
              </a:rPr>
              <a:t>8</a:t>
            </a:r>
            <a:r>
              <a:rPr lang="zh-TW" altLang="en-US" sz="2800" dirty="0">
                <a:solidFill>
                  <a:srgbClr val="FF0000"/>
                </a:solidFill>
                <a:latin typeface="Times New Roman" pitchFamily="18" charset="0"/>
                <a:cs typeface="Times New Roman" pitchFamily="18" charset="0"/>
              </a:rPr>
              <a:t>件</a:t>
            </a:r>
            <a:r>
              <a:rPr lang="zh-TW" altLang="en-US" sz="2800" dirty="0" smtClean="0">
                <a:solidFill>
                  <a:srgbClr val="FF0000"/>
                </a:solidFill>
                <a:latin typeface="Times New Roman" pitchFamily="18" charset="0"/>
                <a:cs typeface="Times New Roman" pitchFamily="18" charset="0"/>
              </a:rPr>
              <a:t>次</a:t>
            </a:r>
            <a:r>
              <a:rPr lang="zh-TW" altLang="en-US" sz="2800" dirty="0" smtClean="0">
                <a:latin typeface="Times New Roman" pitchFamily="18" charset="0"/>
                <a:cs typeface="Times New Roman" pitchFamily="18" charset="0"/>
              </a:rPr>
              <a:t>。</a:t>
            </a:r>
            <a:endParaRPr lang="zh-TW" altLang="en-US" sz="2800" dirty="0">
              <a:solidFill>
                <a:schemeClr val="tx1"/>
              </a:solidFill>
              <a:latin typeface="Times New Roman" pitchFamily="18" charset="0"/>
              <a:cs typeface="Times New Roman" pitchFamily="18" charset="0"/>
            </a:endParaRPr>
          </a:p>
        </p:txBody>
      </p:sp>
      <p:sp>
        <p:nvSpPr>
          <p:cNvPr id="20484" name="投影片編號版面配置區 3">
            <a:extLst>
              <a:ext uri="{FF2B5EF4-FFF2-40B4-BE49-F238E27FC236}">
                <a16:creationId xmlns:a16="http://schemas.microsoft.com/office/drawing/2014/main" id="{82C42BA6-7FB1-468F-8849-C3167348CB5A}"/>
              </a:ext>
            </a:extLst>
          </p:cNvPr>
          <p:cNvSpPr>
            <a:spLocks noGrp="1"/>
          </p:cNvSpPr>
          <p:nvPr>
            <p:ph type="sldNum" sz="quarter" idx="4294967295"/>
          </p:nvPr>
        </p:nvSpPr>
        <p:spPr>
          <a:xfrm>
            <a:off x="7010400" y="6381750"/>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bg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bg1"/>
                </a:solidFill>
                <a:latin typeface="Arial" panose="020B0604020202020204" pitchFamily="34" charset="0"/>
                <a:ea typeface="標楷體" panose="03000509000000000000" pitchFamily="65" charset="-120"/>
              </a:defRPr>
            </a:lvl2pPr>
            <a:lvl3pPr marL="1143000" indent="-228600">
              <a:spcBef>
                <a:spcPct val="20000"/>
              </a:spcBef>
              <a:buChar char="•"/>
              <a:defRPr kumimoji="1" sz="2400">
                <a:solidFill>
                  <a:schemeClr val="bg1"/>
                </a:solidFill>
                <a:latin typeface="Arial" panose="020B0604020202020204" pitchFamily="34" charset="0"/>
                <a:ea typeface="標楷體" panose="03000509000000000000" pitchFamily="65" charset="-120"/>
              </a:defRPr>
            </a:lvl3pPr>
            <a:lvl4pPr marL="1600200" indent="-228600">
              <a:spcBef>
                <a:spcPct val="20000"/>
              </a:spcBef>
              <a:buChar char="–"/>
              <a:defRPr kumimoji="1" sz="2000">
                <a:solidFill>
                  <a:schemeClr val="bg1"/>
                </a:solidFill>
                <a:latin typeface="Arial" panose="020B0604020202020204" pitchFamily="34" charset="0"/>
                <a:ea typeface="標楷體" panose="03000509000000000000" pitchFamily="65" charset="-120"/>
              </a:defRPr>
            </a:lvl4pPr>
            <a:lvl5pPr marL="2057400" indent="-228600">
              <a:spcBef>
                <a:spcPct val="20000"/>
              </a:spcBef>
              <a:buChar char="»"/>
              <a:defRPr kumimoji="1" sz="2000">
                <a:solidFill>
                  <a:schemeClr val="bg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9pPr>
          </a:lstStyle>
          <a:p>
            <a:pPr>
              <a:spcBef>
                <a:spcPct val="0"/>
              </a:spcBef>
              <a:buFontTx/>
              <a:buNone/>
            </a:pPr>
            <a:fld id="{46BF6B0A-C6FE-4519-A433-FBE3772AFA10}" type="slidenum">
              <a:rPr lang="zh-TW" altLang="en-US" sz="1400" smtClean="0">
                <a:solidFill>
                  <a:srgbClr val="000000"/>
                </a:solidFill>
                <a:ea typeface="新細明體" panose="02020500000000000000" pitchFamily="18" charset="-120"/>
              </a:rPr>
              <a:pPr>
                <a:spcBef>
                  <a:spcPct val="0"/>
                </a:spcBef>
                <a:buFontTx/>
                <a:buNone/>
              </a:pPr>
              <a:t>13</a:t>
            </a:fld>
            <a:endParaRPr lang="en-US" altLang="zh-TW" sz="1400" dirty="0">
              <a:solidFill>
                <a:srgbClr val="000000"/>
              </a:solidFill>
              <a:ea typeface="新細明體" panose="02020500000000000000" pitchFamily="18" charset="-120"/>
            </a:endParaRPr>
          </a:p>
        </p:txBody>
      </p:sp>
      <p:sp>
        <p:nvSpPr>
          <p:cNvPr id="7" name="標題 4">
            <a:extLst>
              <a:ext uri="{FF2B5EF4-FFF2-40B4-BE49-F238E27FC236}">
                <a16:creationId xmlns:a16="http://schemas.microsoft.com/office/drawing/2014/main" id="{A64FB6E5-77B1-4579-AFAF-1970F45B4A31}"/>
              </a:ext>
            </a:extLst>
          </p:cNvPr>
          <p:cNvSpPr txBox="1">
            <a:spLocks noChangeArrowheads="1"/>
          </p:cNvSpPr>
          <p:nvPr/>
        </p:nvSpPr>
        <p:spPr>
          <a:xfrm>
            <a:off x="457200" y="151606"/>
            <a:ext cx="8229600" cy="64928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chemeClr val="tx1"/>
                </a:solidFill>
                <a:latin typeface="微軟正黑體" panose="020B0604030504040204" pitchFamily="34" charset="-120"/>
                <a:ea typeface="微軟正黑體" panose="020B0604030504040204" pitchFamily="34" charset="-120"/>
                <a:cs typeface="+mj-cs"/>
              </a:defRPr>
            </a:lvl1pPr>
          </a:lstStyle>
          <a:p>
            <a:pPr algn="ctr"/>
            <a:r>
              <a:rPr lang="zh-TW" altLang="en-US" sz="3600" dirty="0">
                <a:cs typeface="Times New Roman" panose="02020603050405020304" pitchFamily="18" charset="0"/>
              </a:rPr>
              <a:t>實質的環境人權</a:t>
            </a:r>
            <a:r>
              <a:rPr lang="en-US" altLang="zh-TW" sz="2000" dirty="0">
                <a:cs typeface="Times New Roman" panose="02020603050405020304" pitchFamily="18" charset="0"/>
              </a:rPr>
              <a:t>(2/5)</a:t>
            </a:r>
            <a:endParaRPr lang="zh-TW" altLang="en-US" sz="2800" dirty="0">
              <a:cs typeface="Times New Roman" panose="02020603050405020304" pitchFamily="18"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內容版面配置區 2">
            <a:extLst>
              <a:ext uri="{FF2B5EF4-FFF2-40B4-BE49-F238E27FC236}">
                <a16:creationId xmlns:a16="http://schemas.microsoft.com/office/drawing/2014/main" id="{AA53087C-0442-4C32-9E02-A9A5A638FB64}"/>
              </a:ext>
            </a:extLst>
          </p:cNvPr>
          <p:cNvSpPr>
            <a:spLocks noGrp="1" noChangeArrowheads="1"/>
          </p:cNvSpPr>
          <p:nvPr>
            <p:ph idx="1"/>
          </p:nvPr>
        </p:nvSpPr>
        <p:spPr>
          <a:xfrm>
            <a:off x="593792" y="1196752"/>
            <a:ext cx="7956416" cy="4589462"/>
          </a:xfrm>
        </p:spPr>
        <p:txBody>
          <a:bodyPr>
            <a:noAutofit/>
          </a:bodyPr>
          <a:lstStyle/>
          <a:p>
            <a:pPr>
              <a:lnSpc>
                <a:spcPts val="4000"/>
              </a:lnSpc>
              <a:spcBef>
                <a:spcPts val="375"/>
              </a:spcBef>
            </a:pPr>
            <a:r>
              <a:rPr lang="zh-TW" altLang="en-US" sz="2800" dirty="0">
                <a:solidFill>
                  <a:srgbClr val="FF0000"/>
                </a:solidFill>
                <a:latin typeface="Times New Roman" panose="02020603050405020304" pitchFamily="18" charset="0"/>
                <a:cs typeface="Times New Roman" panose="02020603050405020304" pitchFamily="18" charset="0"/>
              </a:rPr>
              <a:t>妥善清理廢棄物、維持居家環境品質</a:t>
            </a:r>
            <a:endParaRPr lang="en-US" altLang="zh-TW" sz="2800" dirty="0">
              <a:solidFill>
                <a:srgbClr val="FF0000"/>
              </a:solidFill>
              <a:latin typeface="Times New Roman" panose="02020603050405020304" pitchFamily="18" charset="0"/>
              <a:cs typeface="Times New Roman" panose="02020603050405020304" pitchFamily="18" charset="0"/>
            </a:endParaRPr>
          </a:p>
          <a:p>
            <a:pPr lvl="1">
              <a:lnSpc>
                <a:spcPts val="4000"/>
              </a:lnSpc>
              <a:buFont typeface="Times New Roman" panose="02020603050405020304" pitchFamily="18" charset="0"/>
              <a:buChar char="–"/>
            </a:pPr>
            <a:r>
              <a:rPr lang="zh-TW" altLang="en-US" sz="2800" dirty="0">
                <a:solidFill>
                  <a:schemeClr val="tx1"/>
                </a:solidFill>
                <a:latin typeface="Times New Roman" panose="02020603050405020304" pitchFamily="18" charset="0"/>
                <a:cs typeface="Times New Roman" panose="02020603050405020304" pitchFamily="18" charset="0"/>
              </a:rPr>
              <a:t>協助南投縣、花蓮縣及新竹縣及</a:t>
            </a:r>
            <a:r>
              <a:rPr lang="en-US" altLang="zh-TW" sz="2800" dirty="0">
                <a:solidFill>
                  <a:schemeClr val="tx1"/>
                </a:solidFill>
                <a:latin typeface="Times New Roman" panose="02020603050405020304" pitchFamily="18" charset="0"/>
                <a:cs typeface="Times New Roman" panose="02020603050405020304" pitchFamily="18" charset="0"/>
              </a:rPr>
              <a:t>6</a:t>
            </a:r>
            <a:r>
              <a:rPr lang="zh-TW" altLang="en-US" sz="2800" dirty="0">
                <a:solidFill>
                  <a:schemeClr val="tx1"/>
                </a:solidFill>
                <a:latin typeface="Times New Roman" panose="02020603050405020304" pitchFamily="18" charset="0"/>
                <a:cs typeface="Times New Roman" panose="02020603050405020304" pitchFamily="18" charset="0"/>
              </a:rPr>
              <a:t>離島轉運至其他縣市焚化</a:t>
            </a:r>
            <a:r>
              <a:rPr lang="zh-TW" altLang="en-US" sz="2800" dirty="0" smtClean="0">
                <a:solidFill>
                  <a:schemeClr val="tx1"/>
                </a:solidFill>
                <a:latin typeface="Times New Roman" panose="02020603050405020304" pitchFamily="18" charset="0"/>
                <a:cs typeface="Times New Roman" panose="02020603050405020304" pitchFamily="18" charset="0"/>
              </a:rPr>
              <a:t>處理。</a:t>
            </a:r>
            <a:endParaRPr lang="en-US" altLang="zh-TW" sz="2800" dirty="0">
              <a:latin typeface="Times New Roman" panose="02020603050405020304" pitchFamily="18" charset="0"/>
              <a:cs typeface="Times New Roman" panose="02020603050405020304" pitchFamily="18" charset="0"/>
            </a:endParaRPr>
          </a:p>
          <a:p>
            <a:pPr lvl="1">
              <a:lnSpc>
                <a:spcPts val="4000"/>
              </a:lnSpc>
              <a:buFont typeface="Times New Roman" panose="02020603050405020304" pitchFamily="18" charset="0"/>
              <a:buChar char="–"/>
            </a:pPr>
            <a:r>
              <a:rPr lang="zh-TW" altLang="en-US" sz="2800" dirty="0">
                <a:solidFill>
                  <a:schemeClr val="tx1"/>
                </a:solidFill>
                <a:latin typeface="Times New Roman" panose="02020603050405020304" pitchFamily="18" charset="0"/>
                <a:cs typeface="Times New Roman" panose="02020603050405020304" pitchFamily="18" charset="0"/>
              </a:rPr>
              <a:t>執行稽查「一次用塑膠吸管限制使用對象及實施方式」</a:t>
            </a:r>
            <a:r>
              <a:rPr lang="zh-TW" altLang="en-US" sz="2800" dirty="0" smtClean="0">
                <a:solidFill>
                  <a:schemeClr val="tx1"/>
                </a:solidFill>
                <a:latin typeface="Times New Roman" panose="02020603050405020304" pitchFamily="18" charset="0"/>
                <a:cs typeface="Times New Roman" panose="02020603050405020304" pitchFamily="18" charset="0"/>
              </a:rPr>
              <a:t>共計</a:t>
            </a:r>
            <a:r>
              <a:rPr lang="en-US" altLang="zh-TW" sz="2800" dirty="0" smtClean="0">
                <a:solidFill>
                  <a:srgbClr val="FF0000"/>
                </a:solidFill>
                <a:latin typeface="Times New Roman" panose="02020603050405020304" pitchFamily="18" charset="0"/>
                <a:cs typeface="Times New Roman" panose="02020603050405020304" pitchFamily="18" charset="0"/>
              </a:rPr>
              <a:t>2,433</a:t>
            </a:r>
            <a:r>
              <a:rPr lang="zh-TW" altLang="en-US" sz="2800" dirty="0" smtClean="0">
                <a:solidFill>
                  <a:srgbClr val="FF0000"/>
                </a:solidFill>
                <a:latin typeface="Times New Roman" panose="02020603050405020304" pitchFamily="18" charset="0"/>
                <a:cs typeface="Times New Roman" panose="02020603050405020304" pitchFamily="18" charset="0"/>
              </a:rPr>
              <a:t>家</a:t>
            </a:r>
            <a:r>
              <a:rPr lang="zh-TW" altLang="en-US" sz="2800" dirty="0">
                <a:solidFill>
                  <a:srgbClr val="FF0000"/>
                </a:solidFill>
                <a:latin typeface="Times New Roman" panose="02020603050405020304" pitchFamily="18" charset="0"/>
                <a:cs typeface="Times New Roman" panose="02020603050405020304" pitchFamily="18" charset="0"/>
              </a:rPr>
              <a:t>次，</a:t>
            </a:r>
            <a:r>
              <a:rPr lang="zh-TW" altLang="en-US" sz="2800" dirty="0">
                <a:solidFill>
                  <a:schemeClr val="tx1"/>
                </a:solidFill>
                <a:latin typeface="Times New Roman" panose="02020603050405020304" pitchFamily="18" charset="0"/>
                <a:cs typeface="Times New Roman" panose="02020603050405020304" pitchFamily="18" charset="0"/>
              </a:rPr>
              <a:t>稽查符合公告規定達</a:t>
            </a:r>
            <a:r>
              <a:rPr lang="en-US" altLang="zh-TW" sz="2800" dirty="0" smtClean="0">
                <a:solidFill>
                  <a:srgbClr val="FF0000"/>
                </a:solidFill>
                <a:latin typeface="Times New Roman" panose="02020603050405020304" pitchFamily="18" charset="0"/>
                <a:cs typeface="Times New Roman" panose="02020603050405020304" pitchFamily="18" charset="0"/>
              </a:rPr>
              <a:t>99.96%</a:t>
            </a:r>
            <a:r>
              <a:rPr lang="zh-TW" altLang="en-US" sz="2800" dirty="0" smtClean="0">
                <a:latin typeface="Times New Roman" panose="02020603050405020304" pitchFamily="18" charset="0"/>
                <a:cs typeface="Times New Roman" panose="02020603050405020304" pitchFamily="18" charset="0"/>
              </a:rPr>
              <a:t>。</a:t>
            </a:r>
            <a:endParaRPr lang="en-US" altLang="zh-TW" sz="2800" dirty="0" smtClean="0">
              <a:latin typeface="Times New Roman" panose="02020603050405020304" pitchFamily="18" charset="0"/>
              <a:cs typeface="Times New Roman" panose="02020603050405020304" pitchFamily="18" charset="0"/>
            </a:endParaRPr>
          </a:p>
          <a:p>
            <a:pPr lvl="1">
              <a:lnSpc>
                <a:spcPts val="4000"/>
              </a:lnSpc>
              <a:buFont typeface="Times New Roman" panose="02020603050405020304" pitchFamily="18" charset="0"/>
              <a:buChar char="–"/>
            </a:pPr>
            <a:r>
              <a:rPr lang="zh-TW" altLang="en-US" sz="2800" dirty="0" smtClean="0">
                <a:solidFill>
                  <a:schemeClr val="tx1"/>
                </a:solidFill>
                <a:latin typeface="Times New Roman" panose="02020603050405020304" pitchFamily="18" charset="0"/>
                <a:cs typeface="Times New Roman" panose="02020603050405020304" pitchFamily="18" charset="0"/>
              </a:rPr>
              <a:t>執行</a:t>
            </a:r>
            <a:r>
              <a:rPr lang="zh-TW" altLang="en-US" sz="2800" dirty="0">
                <a:solidFill>
                  <a:schemeClr val="tx1"/>
                </a:solidFill>
                <a:latin typeface="Times New Roman" panose="02020603050405020304" pitchFamily="18" charset="0"/>
                <a:cs typeface="Times New Roman" panose="02020603050405020304" pitchFamily="18" charset="0"/>
              </a:rPr>
              <a:t>稽查「免洗餐具限制使用對象及實施方式」</a:t>
            </a:r>
            <a:r>
              <a:rPr lang="zh-TW" altLang="en-US" sz="2800" dirty="0" smtClean="0">
                <a:solidFill>
                  <a:schemeClr val="tx1"/>
                </a:solidFill>
                <a:latin typeface="Times New Roman" panose="02020603050405020304" pitchFamily="18" charset="0"/>
                <a:cs typeface="Times New Roman" panose="02020603050405020304" pitchFamily="18" charset="0"/>
              </a:rPr>
              <a:t>共計</a:t>
            </a:r>
            <a:r>
              <a:rPr lang="en-US" altLang="zh-TW" sz="2800" dirty="0" smtClean="0">
                <a:solidFill>
                  <a:srgbClr val="FF0000"/>
                </a:solidFill>
                <a:latin typeface="Times New Roman" panose="02020603050405020304" pitchFamily="18" charset="0"/>
                <a:cs typeface="Times New Roman" panose="02020603050405020304" pitchFamily="18" charset="0"/>
              </a:rPr>
              <a:t>15,267</a:t>
            </a:r>
            <a:r>
              <a:rPr lang="zh-TW" altLang="en-US" sz="2800" dirty="0" smtClean="0">
                <a:solidFill>
                  <a:srgbClr val="FF0000"/>
                </a:solidFill>
                <a:latin typeface="Times New Roman" panose="02020603050405020304" pitchFamily="18" charset="0"/>
                <a:cs typeface="Times New Roman" panose="02020603050405020304" pitchFamily="18" charset="0"/>
              </a:rPr>
              <a:t>家</a:t>
            </a:r>
            <a:r>
              <a:rPr lang="zh-TW" altLang="en-US" sz="2800" dirty="0">
                <a:solidFill>
                  <a:srgbClr val="FF0000"/>
                </a:solidFill>
                <a:latin typeface="Times New Roman" panose="02020603050405020304" pitchFamily="18" charset="0"/>
                <a:cs typeface="Times New Roman" panose="02020603050405020304" pitchFamily="18" charset="0"/>
              </a:rPr>
              <a:t>次</a:t>
            </a:r>
            <a:r>
              <a:rPr lang="zh-TW" altLang="en-US" sz="2800" dirty="0">
                <a:solidFill>
                  <a:schemeClr val="tx1"/>
                </a:solidFill>
                <a:latin typeface="Times New Roman" panose="02020603050405020304" pitchFamily="18" charset="0"/>
                <a:cs typeface="Times New Roman" panose="02020603050405020304" pitchFamily="18" charset="0"/>
              </a:rPr>
              <a:t>，稽查符合公告規定達</a:t>
            </a:r>
            <a:r>
              <a:rPr lang="en-US" altLang="zh-TW" sz="2800" dirty="0" smtClean="0">
                <a:solidFill>
                  <a:srgbClr val="FF0000"/>
                </a:solidFill>
                <a:latin typeface="Times New Roman" panose="02020603050405020304" pitchFamily="18" charset="0"/>
                <a:cs typeface="Times New Roman" panose="02020603050405020304" pitchFamily="18" charset="0"/>
              </a:rPr>
              <a:t>99.97%</a:t>
            </a:r>
            <a:r>
              <a:rPr lang="zh-TW" altLang="en-US" sz="2800" dirty="0" smtClean="0">
                <a:latin typeface="Times New Roman" panose="02020603050405020304" pitchFamily="18" charset="0"/>
                <a:cs typeface="Times New Roman" panose="02020603050405020304" pitchFamily="18" charset="0"/>
              </a:rPr>
              <a:t>。</a:t>
            </a:r>
            <a:endParaRPr lang="en-US" altLang="zh-TW" sz="2800" dirty="0">
              <a:latin typeface="Times New Roman" panose="02020603050405020304" pitchFamily="18" charset="0"/>
              <a:cs typeface="Times New Roman" panose="02020603050405020304" pitchFamily="18" charset="0"/>
            </a:endParaRPr>
          </a:p>
          <a:p>
            <a:pPr lvl="1">
              <a:lnSpc>
                <a:spcPts val="4000"/>
              </a:lnSpc>
              <a:buFont typeface="Times New Roman" panose="02020603050405020304" pitchFamily="18" charset="0"/>
              <a:buChar char="–"/>
            </a:pPr>
            <a:r>
              <a:rPr lang="zh-TW" altLang="en-US" sz="2800" dirty="0">
                <a:solidFill>
                  <a:schemeClr val="tx1"/>
                </a:solidFill>
                <a:latin typeface="Times New Roman" panose="02020603050405020304" pitchFamily="18" charset="0"/>
                <a:cs typeface="Times New Roman" panose="02020603050405020304" pitchFamily="18" charset="0"/>
              </a:rPr>
              <a:t>動員病媒蚊孳生源</a:t>
            </a:r>
            <a:r>
              <a:rPr lang="zh-TW" altLang="en-US" sz="2800" dirty="0" smtClean="0">
                <a:solidFill>
                  <a:schemeClr val="tx1"/>
                </a:solidFill>
                <a:latin typeface="Times New Roman" panose="02020603050405020304" pitchFamily="18" charset="0"/>
                <a:cs typeface="Times New Roman" panose="02020603050405020304" pitchFamily="18" charset="0"/>
              </a:rPr>
              <a:t>清除</a:t>
            </a:r>
            <a:r>
              <a:rPr lang="en-US" altLang="zh-TW" sz="2800" dirty="0" smtClean="0">
                <a:solidFill>
                  <a:srgbClr val="FF0000"/>
                </a:solidFill>
                <a:latin typeface="Times New Roman" panose="02020603050405020304" pitchFamily="18" charset="0"/>
                <a:cs typeface="Times New Roman" panose="02020603050405020304" pitchFamily="18" charset="0"/>
              </a:rPr>
              <a:t>65</a:t>
            </a:r>
            <a:r>
              <a:rPr lang="zh-TW" altLang="en-US" sz="2800" dirty="0" smtClean="0">
                <a:solidFill>
                  <a:srgbClr val="FF0000"/>
                </a:solidFill>
                <a:latin typeface="Times New Roman" panose="02020603050405020304" pitchFamily="18" charset="0"/>
                <a:cs typeface="Times New Roman" panose="02020603050405020304" pitchFamily="18" charset="0"/>
              </a:rPr>
              <a:t>萬</a:t>
            </a:r>
            <a:r>
              <a:rPr lang="en-US" altLang="zh-TW" sz="2800" dirty="0" smtClean="0">
                <a:solidFill>
                  <a:srgbClr val="FF0000"/>
                </a:solidFill>
                <a:latin typeface="Times New Roman" panose="02020603050405020304" pitchFamily="18" charset="0"/>
                <a:cs typeface="Times New Roman" panose="02020603050405020304" pitchFamily="18" charset="0"/>
              </a:rPr>
              <a:t>8,725</a:t>
            </a:r>
            <a:r>
              <a:rPr lang="zh-TW" altLang="en-US" sz="2800" dirty="0" smtClean="0">
                <a:solidFill>
                  <a:srgbClr val="FF0000"/>
                </a:solidFill>
                <a:latin typeface="Times New Roman" panose="02020603050405020304" pitchFamily="18" charset="0"/>
                <a:cs typeface="Times New Roman" panose="02020603050405020304" pitchFamily="18" charset="0"/>
              </a:rPr>
              <a:t>人次</a:t>
            </a:r>
            <a:r>
              <a:rPr lang="zh-TW" altLang="en-US" sz="2800" dirty="0" smtClean="0">
                <a:latin typeface="Times New Roman" panose="02020603050405020304" pitchFamily="18" charset="0"/>
                <a:cs typeface="Times New Roman" panose="02020603050405020304" pitchFamily="18" charset="0"/>
              </a:rPr>
              <a:t>。</a:t>
            </a:r>
            <a:endParaRPr lang="zh-TW" altLang="en-US" sz="2800" dirty="0">
              <a:latin typeface="Times New Roman" panose="02020603050405020304" pitchFamily="18" charset="0"/>
              <a:cs typeface="Times New Roman" panose="02020603050405020304" pitchFamily="18" charset="0"/>
            </a:endParaRPr>
          </a:p>
        </p:txBody>
      </p:sp>
      <p:sp>
        <p:nvSpPr>
          <p:cNvPr id="22532" name="投影片編號版面配置區 3">
            <a:extLst>
              <a:ext uri="{FF2B5EF4-FFF2-40B4-BE49-F238E27FC236}">
                <a16:creationId xmlns:a16="http://schemas.microsoft.com/office/drawing/2014/main" id="{207A51C0-153E-4F74-A7FA-39CF4DF5CE12}"/>
              </a:ext>
            </a:extLst>
          </p:cNvPr>
          <p:cNvSpPr>
            <a:spLocks noGrp="1"/>
          </p:cNvSpPr>
          <p:nvPr>
            <p:ph type="sldNum" sz="quarter" idx="4294967295"/>
          </p:nvPr>
        </p:nvSpPr>
        <p:spPr>
          <a:xfrm>
            <a:off x="7010400" y="6381750"/>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bg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bg1"/>
                </a:solidFill>
                <a:latin typeface="Arial" panose="020B0604020202020204" pitchFamily="34" charset="0"/>
                <a:ea typeface="標楷體" panose="03000509000000000000" pitchFamily="65" charset="-120"/>
              </a:defRPr>
            </a:lvl2pPr>
            <a:lvl3pPr marL="1143000" indent="-228600">
              <a:spcBef>
                <a:spcPct val="20000"/>
              </a:spcBef>
              <a:buChar char="•"/>
              <a:defRPr kumimoji="1" sz="2400">
                <a:solidFill>
                  <a:schemeClr val="bg1"/>
                </a:solidFill>
                <a:latin typeface="Arial" panose="020B0604020202020204" pitchFamily="34" charset="0"/>
                <a:ea typeface="標楷體" panose="03000509000000000000" pitchFamily="65" charset="-120"/>
              </a:defRPr>
            </a:lvl3pPr>
            <a:lvl4pPr marL="1600200" indent="-228600">
              <a:spcBef>
                <a:spcPct val="20000"/>
              </a:spcBef>
              <a:buChar char="–"/>
              <a:defRPr kumimoji="1" sz="2000">
                <a:solidFill>
                  <a:schemeClr val="bg1"/>
                </a:solidFill>
                <a:latin typeface="Arial" panose="020B0604020202020204" pitchFamily="34" charset="0"/>
                <a:ea typeface="標楷體" panose="03000509000000000000" pitchFamily="65" charset="-120"/>
              </a:defRPr>
            </a:lvl4pPr>
            <a:lvl5pPr marL="2057400" indent="-228600">
              <a:spcBef>
                <a:spcPct val="20000"/>
              </a:spcBef>
              <a:buChar char="»"/>
              <a:defRPr kumimoji="1" sz="2000">
                <a:solidFill>
                  <a:schemeClr val="bg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9pPr>
          </a:lstStyle>
          <a:p>
            <a:pPr>
              <a:spcBef>
                <a:spcPct val="0"/>
              </a:spcBef>
              <a:buFontTx/>
              <a:buNone/>
            </a:pPr>
            <a:fld id="{8AC8B505-EAE7-4306-8ED5-2D7E69FBC7B6}" type="slidenum">
              <a:rPr lang="zh-TW" altLang="en-US" sz="1400" smtClean="0">
                <a:solidFill>
                  <a:srgbClr val="000000"/>
                </a:solidFill>
                <a:ea typeface="新細明體" panose="02020500000000000000" pitchFamily="18" charset="-120"/>
              </a:rPr>
              <a:pPr>
                <a:spcBef>
                  <a:spcPct val="0"/>
                </a:spcBef>
                <a:buFontTx/>
                <a:buNone/>
              </a:pPr>
              <a:t>14</a:t>
            </a:fld>
            <a:endParaRPr lang="en-US" altLang="zh-TW" sz="1400" dirty="0">
              <a:solidFill>
                <a:srgbClr val="000000"/>
              </a:solidFill>
              <a:ea typeface="新細明體" panose="02020500000000000000" pitchFamily="18" charset="-120"/>
            </a:endParaRPr>
          </a:p>
        </p:txBody>
      </p:sp>
      <p:sp>
        <p:nvSpPr>
          <p:cNvPr id="5" name="標題 4">
            <a:extLst>
              <a:ext uri="{FF2B5EF4-FFF2-40B4-BE49-F238E27FC236}">
                <a16:creationId xmlns:a16="http://schemas.microsoft.com/office/drawing/2014/main" id="{C8277C97-3517-4013-9C1E-432F3D6C7933}"/>
              </a:ext>
            </a:extLst>
          </p:cNvPr>
          <p:cNvSpPr txBox="1">
            <a:spLocks noChangeArrowheads="1"/>
          </p:cNvSpPr>
          <p:nvPr/>
        </p:nvSpPr>
        <p:spPr>
          <a:xfrm>
            <a:off x="457200" y="151606"/>
            <a:ext cx="8229600" cy="64928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chemeClr val="tx1"/>
                </a:solidFill>
                <a:latin typeface="微軟正黑體" panose="020B0604030504040204" pitchFamily="34" charset="-120"/>
                <a:ea typeface="微軟正黑體" panose="020B0604030504040204" pitchFamily="34" charset="-120"/>
                <a:cs typeface="+mj-cs"/>
              </a:defRPr>
            </a:lvl1pPr>
          </a:lstStyle>
          <a:p>
            <a:pPr algn="ctr"/>
            <a:r>
              <a:rPr lang="zh-TW" altLang="en-US" sz="3600" dirty="0">
                <a:cs typeface="Times New Roman" panose="02020603050405020304" pitchFamily="18" charset="0"/>
              </a:rPr>
              <a:t>實質的環境人權</a:t>
            </a:r>
            <a:r>
              <a:rPr lang="en-US" altLang="zh-TW" sz="2000" dirty="0">
                <a:cs typeface="Times New Roman" panose="02020603050405020304" pitchFamily="18" charset="0"/>
              </a:rPr>
              <a:t>(3/5)</a:t>
            </a:r>
            <a:endParaRPr lang="zh-TW" altLang="en-US" sz="2800" dirty="0">
              <a:cs typeface="Times New Roman" panose="02020603050405020304" pitchFamily="18"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內容版面配置區 2">
            <a:extLst>
              <a:ext uri="{FF2B5EF4-FFF2-40B4-BE49-F238E27FC236}">
                <a16:creationId xmlns:a16="http://schemas.microsoft.com/office/drawing/2014/main" id="{45CD3836-BB77-43F8-8B84-D233E9CD5E63}"/>
              </a:ext>
            </a:extLst>
          </p:cNvPr>
          <p:cNvSpPr>
            <a:spLocks noGrp="1" noChangeArrowheads="1"/>
          </p:cNvSpPr>
          <p:nvPr>
            <p:ph idx="1"/>
          </p:nvPr>
        </p:nvSpPr>
        <p:spPr>
          <a:xfrm>
            <a:off x="482344" y="1123370"/>
            <a:ext cx="8312892" cy="5258380"/>
          </a:xfrm>
        </p:spPr>
        <p:txBody>
          <a:bodyPr>
            <a:noAutofit/>
          </a:bodyPr>
          <a:lstStyle/>
          <a:p>
            <a:pPr>
              <a:lnSpc>
                <a:spcPts val="4000"/>
              </a:lnSpc>
              <a:spcBef>
                <a:spcPts val="375"/>
              </a:spcBef>
            </a:pPr>
            <a:r>
              <a:rPr lang="zh-TW" altLang="en-US" sz="2800" dirty="0">
                <a:solidFill>
                  <a:srgbClr val="FF0000"/>
                </a:solidFill>
                <a:latin typeface="Times New Roman" panose="02020603050405020304" pitchFamily="18" charset="0"/>
                <a:cs typeface="Times New Roman" panose="02020603050405020304" pitchFamily="18" charset="0"/>
              </a:rPr>
              <a:t>建構低碳環境因應氣候變遷、確保空氣好品質、維護居住寧靜管制噪音</a:t>
            </a:r>
          </a:p>
          <a:p>
            <a:pPr lvl="1">
              <a:lnSpc>
                <a:spcPts val="4000"/>
              </a:lnSpc>
              <a:buFont typeface="Times New Roman" panose="02020603050405020304" pitchFamily="18" charset="0"/>
              <a:buChar char="–"/>
            </a:pPr>
            <a:r>
              <a:rPr lang="zh-TW" altLang="en-US" sz="2800" dirty="0" smtClean="0">
                <a:latin typeface="Times New Roman" panose="02020603050405020304" pitchFamily="18" charset="0"/>
                <a:cs typeface="Times New Roman" panose="02020603050405020304" pitchFamily="18" charset="0"/>
              </a:rPr>
              <a:t>依</a:t>
            </a:r>
            <a:r>
              <a:rPr lang="zh-TW" altLang="en-US" sz="2800" dirty="0" smtClean="0">
                <a:solidFill>
                  <a:schemeClr val="tx1"/>
                </a:solidFill>
                <a:latin typeface="Times New Roman" panose="02020603050405020304" pitchFamily="18" charset="0"/>
                <a:cs typeface="Times New Roman" panose="02020603050405020304" pitchFamily="18" charset="0"/>
              </a:rPr>
              <a:t>「</a:t>
            </a:r>
            <a:r>
              <a:rPr lang="zh-TW" altLang="en-US" sz="2800" dirty="0">
                <a:solidFill>
                  <a:schemeClr val="tx1"/>
                </a:solidFill>
                <a:latin typeface="Times New Roman" panose="02020603050405020304" pitchFamily="18" charset="0"/>
                <a:cs typeface="Times New Roman" panose="02020603050405020304" pitchFamily="18" charset="0"/>
              </a:rPr>
              <a:t>行政院環境保護署審查開發行為溫室氣體排放量增量抵換處理原則」，進行開發行為之溫室氣體增量及應抵換量之管理及審查</a:t>
            </a:r>
            <a:r>
              <a:rPr lang="zh-TW" altLang="en-US" sz="2800" dirty="0" smtClean="0">
                <a:solidFill>
                  <a:schemeClr val="tx1"/>
                </a:solidFill>
                <a:latin typeface="Times New Roman" panose="02020603050405020304" pitchFamily="18" charset="0"/>
                <a:cs typeface="Times New Roman" panose="02020603050405020304" pitchFamily="18" charset="0"/>
              </a:rPr>
              <a:t>作業，</a:t>
            </a:r>
            <a:r>
              <a:rPr lang="zh-TW" altLang="en-US" sz="2800" dirty="0" smtClean="0">
                <a:latin typeface="Times New Roman" panose="02020603050405020304" pitchFamily="18" charset="0"/>
                <a:cs typeface="Times New Roman" panose="02020603050405020304" pitchFamily="18" charset="0"/>
              </a:rPr>
              <a:t>目前</a:t>
            </a:r>
            <a:r>
              <a:rPr lang="en-US" altLang="zh-TW" sz="2800" dirty="0" smtClean="0">
                <a:solidFill>
                  <a:srgbClr val="FF0000"/>
                </a:solidFill>
                <a:latin typeface="Times New Roman" panose="02020603050405020304" pitchFamily="18" charset="0"/>
                <a:cs typeface="Times New Roman" panose="02020603050405020304" pitchFamily="18" charset="0"/>
              </a:rPr>
              <a:t>3</a:t>
            </a:r>
            <a:r>
              <a:rPr lang="zh-TW" altLang="en-US" sz="2800" dirty="0" smtClean="0">
                <a:solidFill>
                  <a:srgbClr val="FF0000"/>
                </a:solidFill>
                <a:latin typeface="Times New Roman" panose="02020603050405020304" pitchFamily="18" charset="0"/>
                <a:cs typeface="Times New Roman" panose="02020603050405020304" pitchFamily="18" charset="0"/>
              </a:rPr>
              <a:t>案</a:t>
            </a:r>
            <a:r>
              <a:rPr lang="zh-TW" altLang="en-US" sz="2800" dirty="0" smtClean="0">
                <a:latin typeface="Times New Roman" panose="02020603050405020304" pitchFamily="18" charset="0"/>
                <a:cs typeface="Times New Roman" panose="02020603050405020304" pitchFamily="18" charset="0"/>
              </a:rPr>
              <a:t>開發行為進行審查作業。</a:t>
            </a:r>
            <a:endParaRPr lang="en-US" altLang="zh-TW" sz="2800" dirty="0" smtClean="0">
              <a:latin typeface="Times New Roman" panose="02020603050405020304" pitchFamily="18" charset="0"/>
              <a:cs typeface="Times New Roman" panose="02020603050405020304" pitchFamily="18" charset="0"/>
            </a:endParaRPr>
          </a:p>
          <a:p>
            <a:pPr lvl="1">
              <a:lnSpc>
                <a:spcPts val="4000"/>
              </a:lnSpc>
              <a:buFont typeface="Times New Roman" panose="02020603050405020304" pitchFamily="18" charset="0"/>
              <a:buChar char="–"/>
            </a:pPr>
            <a:r>
              <a:rPr lang="zh-TW" altLang="en-US" sz="2800" dirty="0" smtClean="0">
                <a:latin typeface="Times New Roman" panose="02020603050405020304" pitchFamily="18" charset="0"/>
                <a:cs typeface="Times New Roman" panose="02020603050405020304" pitchFamily="18" charset="0"/>
              </a:rPr>
              <a:t>補助</a:t>
            </a:r>
            <a:r>
              <a:rPr lang="zh-TW" altLang="en-US" sz="2800" dirty="0">
                <a:latin typeface="Times New Roman" panose="02020603050405020304" pitchFamily="18" charset="0"/>
                <a:cs typeface="Times New Roman" panose="02020603050405020304" pitchFamily="18" charset="0"/>
              </a:rPr>
              <a:t>民眾淘汰老舊機車換購低污染車輛共</a:t>
            </a:r>
            <a:r>
              <a:rPr lang="en-US" altLang="zh-TW" sz="2800" dirty="0">
                <a:solidFill>
                  <a:srgbClr val="FF0000"/>
                </a:solidFill>
                <a:latin typeface="Times New Roman" panose="02020603050405020304" pitchFamily="18" charset="0"/>
                <a:cs typeface="Times New Roman" panose="02020603050405020304" pitchFamily="18" charset="0"/>
              </a:rPr>
              <a:t>20</a:t>
            </a:r>
            <a:r>
              <a:rPr lang="zh-TW" altLang="en-US" sz="2800" dirty="0">
                <a:solidFill>
                  <a:srgbClr val="FF0000"/>
                </a:solidFill>
                <a:latin typeface="Times New Roman" panose="02020603050405020304" pitchFamily="18" charset="0"/>
                <a:cs typeface="Times New Roman" panose="02020603050405020304" pitchFamily="18" charset="0"/>
              </a:rPr>
              <a:t>萬</a:t>
            </a:r>
            <a:r>
              <a:rPr lang="en-US" altLang="zh-TW" sz="2800" dirty="0">
                <a:solidFill>
                  <a:srgbClr val="FF0000"/>
                </a:solidFill>
                <a:latin typeface="Times New Roman" panose="02020603050405020304" pitchFamily="18" charset="0"/>
                <a:cs typeface="Times New Roman" panose="02020603050405020304" pitchFamily="18" charset="0"/>
              </a:rPr>
              <a:t>2,773</a:t>
            </a:r>
            <a:r>
              <a:rPr lang="zh-TW" altLang="en-US" sz="2800" dirty="0">
                <a:solidFill>
                  <a:srgbClr val="FF0000"/>
                </a:solidFill>
                <a:latin typeface="Times New Roman" panose="02020603050405020304" pitchFamily="18" charset="0"/>
                <a:cs typeface="Times New Roman" panose="02020603050405020304" pitchFamily="18" charset="0"/>
              </a:rPr>
              <a:t>輛</a:t>
            </a:r>
            <a:r>
              <a:rPr lang="zh-TW" altLang="en-US" sz="2800" dirty="0">
                <a:latin typeface="Times New Roman" panose="02020603050405020304" pitchFamily="18" charset="0"/>
                <a:cs typeface="Times New Roman" panose="02020603050405020304" pitchFamily="18" charset="0"/>
              </a:rPr>
              <a:t>。</a:t>
            </a:r>
          </a:p>
          <a:p>
            <a:pPr lvl="1">
              <a:lnSpc>
                <a:spcPts val="4000"/>
              </a:lnSpc>
              <a:buFont typeface="Times New Roman" panose="02020603050405020304" pitchFamily="18" charset="0"/>
              <a:buChar char="–"/>
            </a:pPr>
            <a:r>
              <a:rPr lang="zh-TW" altLang="en-US" sz="2800" dirty="0" smtClean="0">
                <a:latin typeface="Times New Roman" panose="02020603050405020304" pitchFamily="18" charset="0"/>
                <a:cs typeface="Times New Roman" panose="02020603050405020304" pitchFamily="18" charset="0"/>
              </a:rPr>
              <a:t> </a:t>
            </a:r>
            <a:r>
              <a:rPr lang="zh-TW" altLang="en-US" sz="2800" dirty="0">
                <a:latin typeface="Times New Roman" panose="02020603050405020304" pitchFamily="18" charset="0"/>
                <a:cs typeface="Times New Roman" panose="02020603050405020304" pitchFamily="18" charset="0"/>
              </a:rPr>
              <a:t>配合實施聲音照相科技執法，進行噪音車管制，已有</a:t>
            </a:r>
            <a:r>
              <a:rPr lang="en-US" altLang="zh-TW" sz="2800" dirty="0">
                <a:solidFill>
                  <a:srgbClr val="FF0000"/>
                </a:solidFill>
                <a:latin typeface="Times New Roman" panose="02020603050405020304" pitchFamily="18" charset="0"/>
                <a:cs typeface="Times New Roman" panose="02020603050405020304" pitchFamily="18" charset="0"/>
              </a:rPr>
              <a:t>20</a:t>
            </a:r>
            <a:r>
              <a:rPr lang="zh-TW" altLang="en-US" sz="2800" dirty="0">
                <a:solidFill>
                  <a:srgbClr val="FF0000"/>
                </a:solidFill>
                <a:latin typeface="Times New Roman" panose="02020603050405020304" pitchFamily="18" charset="0"/>
                <a:cs typeface="Times New Roman" panose="02020603050405020304" pitchFamily="18" charset="0"/>
              </a:rPr>
              <a:t>縣市</a:t>
            </a:r>
            <a:r>
              <a:rPr lang="en-US" altLang="zh-TW" sz="2800" dirty="0">
                <a:solidFill>
                  <a:srgbClr val="FF0000"/>
                </a:solidFill>
                <a:latin typeface="Times New Roman" panose="02020603050405020304" pitchFamily="18" charset="0"/>
                <a:cs typeface="Times New Roman" panose="02020603050405020304" pitchFamily="18" charset="0"/>
              </a:rPr>
              <a:t>56</a:t>
            </a:r>
            <a:r>
              <a:rPr lang="zh-TW" altLang="en-US" sz="2800" dirty="0">
                <a:solidFill>
                  <a:srgbClr val="FF0000"/>
                </a:solidFill>
                <a:latin typeface="Times New Roman" panose="02020603050405020304" pitchFamily="18" charset="0"/>
                <a:cs typeface="Times New Roman" panose="02020603050405020304" pitchFamily="18" charset="0"/>
              </a:rPr>
              <a:t>套</a:t>
            </a:r>
            <a:r>
              <a:rPr lang="zh-TW" altLang="en-US" sz="2800" dirty="0">
                <a:latin typeface="Times New Roman" panose="02020603050405020304" pitchFamily="18" charset="0"/>
                <a:cs typeface="Times New Roman" panose="02020603050405020304" pitchFamily="18" charset="0"/>
              </a:rPr>
              <a:t>設備投入執法。</a:t>
            </a:r>
            <a:endParaRPr lang="en-US" altLang="zh-TW" sz="2800" dirty="0">
              <a:latin typeface="Times New Roman" panose="02020603050405020304" pitchFamily="18" charset="0"/>
              <a:cs typeface="Times New Roman" panose="02020603050405020304" pitchFamily="18" charset="0"/>
            </a:endParaRPr>
          </a:p>
          <a:p>
            <a:pPr lvl="1">
              <a:lnSpc>
                <a:spcPts val="4000"/>
              </a:lnSpc>
            </a:pPr>
            <a:endParaRPr lang="en-US" altLang="zh-TW" sz="2800" dirty="0">
              <a:solidFill>
                <a:srgbClr val="00B050"/>
              </a:solidFill>
              <a:latin typeface="Times New Roman" panose="02020603050405020304" pitchFamily="18" charset="0"/>
              <a:cs typeface="Times New Roman" panose="02020603050405020304" pitchFamily="18" charset="0"/>
            </a:endParaRPr>
          </a:p>
          <a:p>
            <a:pPr lvl="1">
              <a:lnSpc>
                <a:spcPts val="4000"/>
              </a:lnSpc>
            </a:pPr>
            <a:endParaRPr lang="zh-TW" altLang="en-US" sz="2800" dirty="0">
              <a:solidFill>
                <a:srgbClr val="00B050"/>
              </a:solidFill>
              <a:latin typeface="Times New Roman" panose="02020603050405020304" pitchFamily="18" charset="0"/>
              <a:cs typeface="Times New Roman" panose="02020603050405020304" pitchFamily="18" charset="0"/>
            </a:endParaRPr>
          </a:p>
          <a:p>
            <a:pPr lvl="1">
              <a:lnSpc>
                <a:spcPts val="4000"/>
              </a:lnSpc>
            </a:pPr>
            <a:endParaRPr lang="en-US" altLang="zh-TW" sz="2800" dirty="0">
              <a:solidFill>
                <a:schemeClr val="tx1"/>
              </a:solidFill>
              <a:latin typeface="Times New Roman" panose="02020603050405020304" pitchFamily="18" charset="0"/>
              <a:cs typeface="Times New Roman" panose="02020603050405020304" pitchFamily="18" charset="0"/>
            </a:endParaRPr>
          </a:p>
        </p:txBody>
      </p:sp>
      <p:sp>
        <p:nvSpPr>
          <p:cNvPr id="24580" name="投影片編號版面配置區 3">
            <a:extLst>
              <a:ext uri="{FF2B5EF4-FFF2-40B4-BE49-F238E27FC236}">
                <a16:creationId xmlns:a16="http://schemas.microsoft.com/office/drawing/2014/main" id="{30D91F3F-ABC5-415E-93E2-4CE99346ED17}"/>
              </a:ext>
            </a:extLst>
          </p:cNvPr>
          <p:cNvSpPr>
            <a:spLocks noGrp="1"/>
          </p:cNvSpPr>
          <p:nvPr>
            <p:ph type="sldNum" sz="quarter" idx="4294967295"/>
          </p:nvPr>
        </p:nvSpPr>
        <p:spPr>
          <a:xfrm>
            <a:off x="7010400" y="6381750"/>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bg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bg1"/>
                </a:solidFill>
                <a:latin typeface="Arial" panose="020B0604020202020204" pitchFamily="34" charset="0"/>
                <a:ea typeface="標楷體" panose="03000509000000000000" pitchFamily="65" charset="-120"/>
              </a:defRPr>
            </a:lvl2pPr>
            <a:lvl3pPr marL="1143000" indent="-228600">
              <a:spcBef>
                <a:spcPct val="20000"/>
              </a:spcBef>
              <a:buChar char="•"/>
              <a:defRPr kumimoji="1" sz="2400">
                <a:solidFill>
                  <a:schemeClr val="bg1"/>
                </a:solidFill>
                <a:latin typeface="Arial" panose="020B0604020202020204" pitchFamily="34" charset="0"/>
                <a:ea typeface="標楷體" panose="03000509000000000000" pitchFamily="65" charset="-120"/>
              </a:defRPr>
            </a:lvl3pPr>
            <a:lvl4pPr marL="1600200" indent="-228600">
              <a:spcBef>
                <a:spcPct val="20000"/>
              </a:spcBef>
              <a:buChar char="–"/>
              <a:defRPr kumimoji="1" sz="2000">
                <a:solidFill>
                  <a:schemeClr val="bg1"/>
                </a:solidFill>
                <a:latin typeface="Arial" panose="020B0604020202020204" pitchFamily="34" charset="0"/>
                <a:ea typeface="標楷體" panose="03000509000000000000" pitchFamily="65" charset="-120"/>
              </a:defRPr>
            </a:lvl4pPr>
            <a:lvl5pPr marL="2057400" indent="-228600">
              <a:spcBef>
                <a:spcPct val="20000"/>
              </a:spcBef>
              <a:buChar char="»"/>
              <a:defRPr kumimoji="1" sz="2000">
                <a:solidFill>
                  <a:schemeClr val="bg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9pPr>
          </a:lstStyle>
          <a:p>
            <a:pPr>
              <a:spcBef>
                <a:spcPct val="0"/>
              </a:spcBef>
              <a:buFontTx/>
              <a:buNone/>
            </a:pPr>
            <a:fld id="{3F16F892-78BE-4466-BE55-89EF383547A3}" type="slidenum">
              <a:rPr lang="zh-TW" altLang="en-US" sz="1400" smtClean="0">
                <a:solidFill>
                  <a:srgbClr val="000000"/>
                </a:solidFill>
                <a:ea typeface="新細明體" panose="02020500000000000000" pitchFamily="18" charset="-120"/>
              </a:rPr>
              <a:pPr>
                <a:spcBef>
                  <a:spcPct val="0"/>
                </a:spcBef>
                <a:buFontTx/>
                <a:buNone/>
              </a:pPr>
              <a:t>15</a:t>
            </a:fld>
            <a:endParaRPr lang="en-US" altLang="zh-TW" sz="1400">
              <a:solidFill>
                <a:srgbClr val="000000"/>
              </a:solidFill>
              <a:ea typeface="新細明體" panose="02020500000000000000" pitchFamily="18" charset="-120"/>
            </a:endParaRPr>
          </a:p>
        </p:txBody>
      </p:sp>
      <p:sp>
        <p:nvSpPr>
          <p:cNvPr id="7" name="標題 4">
            <a:extLst>
              <a:ext uri="{FF2B5EF4-FFF2-40B4-BE49-F238E27FC236}">
                <a16:creationId xmlns:a16="http://schemas.microsoft.com/office/drawing/2014/main" id="{F909C5C5-8DBE-4CD0-A19E-F5FDB1443E55}"/>
              </a:ext>
            </a:extLst>
          </p:cNvPr>
          <p:cNvSpPr txBox="1">
            <a:spLocks noChangeArrowheads="1"/>
          </p:cNvSpPr>
          <p:nvPr/>
        </p:nvSpPr>
        <p:spPr>
          <a:xfrm>
            <a:off x="457200" y="151606"/>
            <a:ext cx="8229600" cy="64928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chemeClr val="tx1"/>
                </a:solidFill>
                <a:latin typeface="微軟正黑體" panose="020B0604030504040204" pitchFamily="34" charset="-120"/>
                <a:ea typeface="微軟正黑體" panose="020B0604030504040204" pitchFamily="34" charset="-120"/>
                <a:cs typeface="+mj-cs"/>
              </a:defRPr>
            </a:lvl1pPr>
          </a:lstStyle>
          <a:p>
            <a:pPr algn="ctr"/>
            <a:r>
              <a:rPr lang="zh-TW" altLang="en-US" sz="3600" dirty="0">
                <a:cs typeface="Times New Roman" panose="02020603050405020304" pitchFamily="18" charset="0"/>
              </a:rPr>
              <a:t>實質的環境人權</a:t>
            </a:r>
            <a:r>
              <a:rPr lang="en-US" altLang="zh-TW" sz="2000" dirty="0">
                <a:cs typeface="Times New Roman" panose="02020603050405020304" pitchFamily="18" charset="0"/>
              </a:rPr>
              <a:t>(4/5)</a:t>
            </a:r>
            <a:endParaRPr lang="zh-TW" altLang="en-US" sz="2800" dirty="0">
              <a:cs typeface="Times New Roman" panose="02020603050405020304" pitchFamily="18"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投影片編號版面配置區 3">
            <a:extLst>
              <a:ext uri="{FF2B5EF4-FFF2-40B4-BE49-F238E27FC236}">
                <a16:creationId xmlns:a16="http://schemas.microsoft.com/office/drawing/2014/main" id="{64C63833-AF45-4F03-A3E5-9FDD11375D7E}"/>
              </a:ext>
            </a:extLst>
          </p:cNvPr>
          <p:cNvSpPr>
            <a:spLocks noGrp="1"/>
          </p:cNvSpPr>
          <p:nvPr>
            <p:ph type="sldNum" sz="quarter" idx="4294967295"/>
          </p:nvPr>
        </p:nvSpPr>
        <p:spPr>
          <a:xfrm>
            <a:off x="7010400" y="6381750"/>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bg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bg1"/>
                </a:solidFill>
                <a:latin typeface="Arial" panose="020B0604020202020204" pitchFamily="34" charset="0"/>
                <a:ea typeface="標楷體" panose="03000509000000000000" pitchFamily="65" charset="-120"/>
              </a:defRPr>
            </a:lvl2pPr>
            <a:lvl3pPr marL="1143000" indent="-228600">
              <a:spcBef>
                <a:spcPct val="20000"/>
              </a:spcBef>
              <a:buChar char="•"/>
              <a:defRPr kumimoji="1" sz="2400">
                <a:solidFill>
                  <a:schemeClr val="bg1"/>
                </a:solidFill>
                <a:latin typeface="Arial" panose="020B0604020202020204" pitchFamily="34" charset="0"/>
                <a:ea typeface="標楷體" panose="03000509000000000000" pitchFamily="65" charset="-120"/>
              </a:defRPr>
            </a:lvl3pPr>
            <a:lvl4pPr marL="1600200" indent="-228600">
              <a:spcBef>
                <a:spcPct val="20000"/>
              </a:spcBef>
              <a:buChar char="–"/>
              <a:defRPr kumimoji="1" sz="2000">
                <a:solidFill>
                  <a:schemeClr val="bg1"/>
                </a:solidFill>
                <a:latin typeface="Arial" panose="020B0604020202020204" pitchFamily="34" charset="0"/>
                <a:ea typeface="標楷體" panose="03000509000000000000" pitchFamily="65" charset="-120"/>
              </a:defRPr>
            </a:lvl4pPr>
            <a:lvl5pPr marL="2057400" indent="-228600">
              <a:spcBef>
                <a:spcPct val="20000"/>
              </a:spcBef>
              <a:buChar char="»"/>
              <a:defRPr kumimoji="1" sz="2000">
                <a:solidFill>
                  <a:schemeClr val="bg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9pPr>
          </a:lstStyle>
          <a:p>
            <a:pPr>
              <a:spcBef>
                <a:spcPct val="0"/>
              </a:spcBef>
              <a:buFontTx/>
              <a:buNone/>
            </a:pPr>
            <a:fld id="{F0D27E28-6BEB-47EE-8670-ECBED9F7C6A6}" type="slidenum">
              <a:rPr lang="zh-TW" altLang="en-US" sz="1400" smtClean="0">
                <a:solidFill>
                  <a:srgbClr val="000000"/>
                </a:solidFill>
                <a:ea typeface="新細明體" panose="02020500000000000000" pitchFamily="18" charset="-120"/>
              </a:rPr>
              <a:pPr>
                <a:spcBef>
                  <a:spcPct val="0"/>
                </a:spcBef>
                <a:buFontTx/>
                <a:buNone/>
              </a:pPr>
              <a:t>16</a:t>
            </a:fld>
            <a:endParaRPr lang="en-US" altLang="zh-TW" sz="1400">
              <a:solidFill>
                <a:srgbClr val="000000"/>
              </a:solidFill>
              <a:ea typeface="新細明體" panose="02020500000000000000" pitchFamily="18" charset="-120"/>
            </a:endParaRPr>
          </a:p>
        </p:txBody>
      </p:sp>
      <p:sp>
        <p:nvSpPr>
          <p:cNvPr id="7" name="內容版面配置區 2">
            <a:extLst>
              <a:ext uri="{FF2B5EF4-FFF2-40B4-BE49-F238E27FC236}">
                <a16:creationId xmlns:a16="http://schemas.microsoft.com/office/drawing/2014/main" id="{18D8DA80-5CCC-4953-8973-AD9BD8904C11}"/>
              </a:ext>
            </a:extLst>
          </p:cNvPr>
          <p:cNvSpPr txBox="1">
            <a:spLocks/>
          </p:cNvSpPr>
          <p:nvPr/>
        </p:nvSpPr>
        <p:spPr bwMode="auto">
          <a:xfrm>
            <a:off x="473330" y="1421500"/>
            <a:ext cx="7884408" cy="4322024"/>
          </a:xfrm>
          <a:prstGeom prst="rect">
            <a:avLst/>
          </a:prstGeom>
          <a:noFill/>
          <a:ln>
            <a:noFill/>
          </a:ln>
        </p:spPr>
        <p:txBody>
          <a:bodyPr/>
          <a:lstStyle>
            <a:lvl1pPr marL="342900" indent="-342900" algn="l" rtl="0" eaLnBrk="0" fontAlgn="base" hangingPunct="0">
              <a:spcBef>
                <a:spcPct val="20000"/>
              </a:spcBef>
              <a:spcAft>
                <a:spcPct val="0"/>
              </a:spcAft>
              <a:buChar char="•"/>
              <a:defRPr kumimoji="1"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bg1"/>
                </a:solidFill>
                <a:latin typeface="+mn-lt"/>
                <a:ea typeface="+mn-ea"/>
              </a:defRPr>
            </a:lvl2pPr>
            <a:lvl3pPr marL="1143000" indent="-228600" algn="l" rtl="0" eaLnBrk="0" fontAlgn="base" hangingPunct="0">
              <a:spcBef>
                <a:spcPct val="20000"/>
              </a:spcBef>
              <a:spcAft>
                <a:spcPct val="0"/>
              </a:spcAft>
              <a:buChar char="•"/>
              <a:defRPr kumimoji="1" sz="2400">
                <a:solidFill>
                  <a:schemeClr val="bg1"/>
                </a:solidFill>
                <a:latin typeface="+mn-lt"/>
                <a:ea typeface="+mn-ea"/>
              </a:defRPr>
            </a:lvl3pPr>
            <a:lvl4pPr marL="1600200" indent="-228600" algn="l" rtl="0" eaLnBrk="0" fontAlgn="base" hangingPunct="0">
              <a:spcBef>
                <a:spcPct val="20000"/>
              </a:spcBef>
              <a:spcAft>
                <a:spcPct val="0"/>
              </a:spcAft>
              <a:buChar char="–"/>
              <a:defRPr kumimoji="1" sz="2000">
                <a:solidFill>
                  <a:schemeClr val="bg1"/>
                </a:solidFill>
                <a:latin typeface="+mn-lt"/>
                <a:ea typeface="+mn-ea"/>
              </a:defRPr>
            </a:lvl4pPr>
            <a:lvl5pPr marL="2057400" indent="-228600" algn="l" rtl="0" eaLnBrk="0" fontAlgn="base" hangingPunct="0">
              <a:spcBef>
                <a:spcPct val="20000"/>
              </a:spcBef>
              <a:spcAft>
                <a:spcPct val="0"/>
              </a:spcAft>
              <a:buChar char="»"/>
              <a:defRPr kumimoji="1" sz="2000">
                <a:solidFill>
                  <a:schemeClr val="bg1"/>
                </a:solidFill>
                <a:latin typeface="+mn-lt"/>
                <a:ea typeface="+mn-ea"/>
              </a:defRPr>
            </a:lvl5pPr>
            <a:lvl6pPr marL="2514600" indent="-228600" algn="l" rtl="0" fontAlgn="base">
              <a:spcBef>
                <a:spcPct val="20000"/>
              </a:spcBef>
              <a:spcAft>
                <a:spcPct val="0"/>
              </a:spcAft>
              <a:buChar char="»"/>
              <a:defRPr kumimoji="1" sz="2000">
                <a:solidFill>
                  <a:schemeClr val="bg1"/>
                </a:solidFill>
                <a:latin typeface="+mn-lt"/>
                <a:ea typeface="+mn-ea"/>
              </a:defRPr>
            </a:lvl6pPr>
            <a:lvl7pPr marL="2971800" indent="-228600" algn="l" rtl="0" fontAlgn="base">
              <a:spcBef>
                <a:spcPct val="20000"/>
              </a:spcBef>
              <a:spcAft>
                <a:spcPct val="0"/>
              </a:spcAft>
              <a:buChar char="»"/>
              <a:defRPr kumimoji="1" sz="2000">
                <a:solidFill>
                  <a:schemeClr val="bg1"/>
                </a:solidFill>
                <a:latin typeface="+mn-lt"/>
                <a:ea typeface="+mn-ea"/>
              </a:defRPr>
            </a:lvl7pPr>
            <a:lvl8pPr marL="3429000" indent="-228600" algn="l" rtl="0" fontAlgn="base">
              <a:spcBef>
                <a:spcPct val="20000"/>
              </a:spcBef>
              <a:spcAft>
                <a:spcPct val="0"/>
              </a:spcAft>
              <a:buChar char="»"/>
              <a:defRPr kumimoji="1" sz="2000">
                <a:solidFill>
                  <a:schemeClr val="bg1"/>
                </a:solidFill>
                <a:latin typeface="+mn-lt"/>
                <a:ea typeface="+mn-ea"/>
              </a:defRPr>
            </a:lvl8pPr>
            <a:lvl9pPr marL="3886200" indent="-228600" algn="l" rtl="0" fontAlgn="base">
              <a:spcBef>
                <a:spcPct val="20000"/>
              </a:spcBef>
              <a:spcAft>
                <a:spcPct val="0"/>
              </a:spcAft>
              <a:buChar char="»"/>
              <a:defRPr kumimoji="1" sz="2000">
                <a:solidFill>
                  <a:schemeClr val="bg1"/>
                </a:solidFill>
                <a:latin typeface="+mn-lt"/>
                <a:ea typeface="+mn-ea"/>
              </a:defRPr>
            </a:lvl9pPr>
          </a:lstStyle>
          <a:p>
            <a:pPr>
              <a:lnSpc>
                <a:spcPts val="4000"/>
              </a:lnSpc>
              <a:spcBef>
                <a:spcPts val="375"/>
              </a:spcBef>
              <a:defRPr/>
            </a:pPr>
            <a:r>
              <a:rPr lang="zh-TW" altLang="en-US" sz="2800" kern="0" dirty="0">
                <a:solidFill>
                  <a:srgbClr val="FF0000"/>
                </a:solidFill>
                <a:latin typeface="Times New Roman" pitchFamily="18" charset="0"/>
                <a:ea typeface="微軟正黑體" pitchFamily="34" charset="-120"/>
                <a:cs typeface="Times New Roman" pitchFamily="18" charset="0"/>
              </a:rPr>
              <a:t>改善資源回收作業</a:t>
            </a:r>
            <a:r>
              <a:rPr lang="zh-TW" altLang="en-US" sz="2800" kern="0" dirty="0">
                <a:solidFill>
                  <a:srgbClr val="FF0000"/>
                </a:solidFill>
                <a:latin typeface="Times New Roman" pitchFamily="18" charset="0"/>
                <a:ea typeface="微軟正黑體" pitchFamily="34" charset="-120"/>
                <a:cs typeface="Times New Roman" pitchFamily="18" charset="0"/>
              </a:rPr>
              <a:t>環境及清潔人員濟助金</a:t>
            </a:r>
            <a:endParaRPr lang="en-US" altLang="zh-TW" sz="2800" kern="0" dirty="0">
              <a:solidFill>
                <a:srgbClr val="FF0000"/>
              </a:solidFill>
              <a:latin typeface="Times New Roman" pitchFamily="18" charset="0"/>
              <a:ea typeface="微軟正黑體" pitchFamily="34" charset="-120"/>
              <a:cs typeface="Times New Roman" pitchFamily="18" charset="0"/>
            </a:endParaRPr>
          </a:p>
          <a:p>
            <a:pPr lvl="1">
              <a:lnSpc>
                <a:spcPts val="4000"/>
              </a:lnSpc>
              <a:spcBef>
                <a:spcPts val="375"/>
              </a:spcBef>
              <a:defRPr/>
            </a:pPr>
            <a:r>
              <a:rPr lang="zh-TW" altLang="en-US" kern="0" dirty="0" smtClean="0">
                <a:solidFill>
                  <a:schemeClr val="tx1"/>
                </a:solidFill>
                <a:latin typeface="Times New Roman" pitchFamily="18" charset="0"/>
                <a:ea typeface="微軟正黑體" pitchFamily="34" charset="-120"/>
                <a:cs typeface="Times New Roman" pitchFamily="18" charset="0"/>
              </a:rPr>
              <a:t>輔導</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5,283</a:t>
            </a:r>
            <a:r>
              <a:rPr lang="zh-TW" altLang="en-US"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kern="0" dirty="0">
                <a:solidFill>
                  <a:schemeClr val="tx1"/>
                </a:solidFill>
                <a:latin typeface="Times New Roman" pitchFamily="18" charset="0"/>
                <a:ea typeface="微軟正黑體" pitchFamily="34" charset="-120"/>
                <a:cs typeface="Times New Roman" pitchFamily="18" charset="0"/>
              </a:rPr>
              <a:t>個體業者</a:t>
            </a:r>
            <a:r>
              <a:rPr lang="zh-TW" altLang="en-US" kern="0" dirty="0" smtClean="0">
                <a:solidFill>
                  <a:schemeClr val="tx1"/>
                </a:solidFill>
                <a:latin typeface="Times New Roman" pitchFamily="18" charset="0"/>
                <a:ea typeface="微軟正黑體" pitchFamily="34" charset="-120"/>
                <a:cs typeface="Times New Roman" pitchFamily="18" charset="0"/>
              </a:rPr>
              <a:t>及</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815</a:t>
            </a:r>
            <a:r>
              <a:rPr lang="zh-TW" altLang="en-US"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家</a:t>
            </a:r>
            <a:r>
              <a:rPr lang="zh-TW" altLang="en-US" kern="0" dirty="0">
                <a:solidFill>
                  <a:schemeClr val="tx1"/>
                </a:solidFill>
                <a:latin typeface="Times New Roman" pitchFamily="18" charset="0"/>
                <a:ea typeface="微軟正黑體" pitchFamily="34" charset="-120"/>
                <a:cs typeface="Times New Roman" pitchFamily="18" charset="0"/>
              </a:rPr>
              <a:t>登記資源回收業進行形象改造</a:t>
            </a:r>
            <a:r>
              <a:rPr lang="zh-TW" altLang="en-US" kern="0" dirty="0" smtClean="0">
                <a:solidFill>
                  <a:schemeClr val="tx1"/>
                </a:solidFill>
                <a:latin typeface="Times New Roman" pitchFamily="18" charset="0"/>
                <a:ea typeface="微軟正黑體" pitchFamily="34" charset="-120"/>
                <a:cs typeface="Times New Roman" pitchFamily="18" charset="0"/>
              </a:rPr>
              <a:t>工作。</a:t>
            </a:r>
            <a:endParaRPr lang="en-US" altLang="zh-TW" kern="0" dirty="0">
              <a:solidFill>
                <a:schemeClr val="tx1"/>
              </a:solidFill>
              <a:latin typeface="Times New Roman" pitchFamily="18" charset="0"/>
              <a:ea typeface="微軟正黑體" pitchFamily="34" charset="-120"/>
              <a:cs typeface="Times New Roman" pitchFamily="18" charset="0"/>
            </a:endParaRPr>
          </a:p>
          <a:p>
            <a:pPr lvl="1">
              <a:lnSpc>
                <a:spcPts val="4000"/>
              </a:lnSpc>
              <a:spcBef>
                <a:spcPts val="375"/>
              </a:spcBef>
              <a:defRPr/>
            </a:pPr>
            <a:r>
              <a:rPr lang="zh-TW" altLang="en-US" kern="0" dirty="0">
                <a:solidFill>
                  <a:schemeClr val="tx1"/>
                </a:solidFill>
                <a:latin typeface="Times New Roman" pitchFamily="18" charset="0"/>
                <a:ea typeface="微軟正黑體" pitchFamily="34" charset="-120"/>
                <a:cs typeface="Times New Roman" pitchFamily="18" charset="0"/>
              </a:rPr>
              <a:t>民間企業捐贈</a:t>
            </a:r>
            <a:r>
              <a:rPr lang="zh-TW" altLang="en-US" kern="0" dirty="0" smtClean="0">
                <a:solidFill>
                  <a:schemeClr val="tx1"/>
                </a:solidFill>
                <a:latin typeface="Times New Roman" pitchFamily="18" charset="0"/>
                <a:ea typeface="微軟正黑體" pitchFamily="34" charset="-120"/>
                <a:cs typeface="Times New Roman" pitchFamily="18" charset="0"/>
              </a:rPr>
              <a:t>計</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23</a:t>
            </a:r>
            <a:r>
              <a:rPr lang="zh-TW" altLang="en-US"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萬</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885</a:t>
            </a:r>
            <a:r>
              <a:rPr lang="zh-TW" altLang="en-US" kern="0" dirty="0" smtClean="0">
                <a:solidFill>
                  <a:schemeClr val="tx1"/>
                </a:solidFill>
                <a:latin typeface="Times New Roman" pitchFamily="18" charset="0"/>
                <a:ea typeface="微軟正黑體" pitchFamily="34" charset="-120"/>
                <a:cs typeface="Times New Roman" pitchFamily="18" charset="0"/>
              </a:rPr>
              <a:t>元</a:t>
            </a:r>
            <a:r>
              <a:rPr lang="zh-TW" altLang="en-US" kern="0" dirty="0">
                <a:solidFill>
                  <a:schemeClr val="tx1"/>
                </a:solidFill>
                <a:latin typeface="Times New Roman" pitchFamily="18" charset="0"/>
                <a:ea typeface="微軟正黑體" pitchFamily="34" charset="-120"/>
                <a:cs typeface="Times New Roman" pitchFamily="18" charset="0"/>
              </a:rPr>
              <a:t>資源回收用具予個體</a:t>
            </a:r>
            <a:r>
              <a:rPr lang="zh-TW" altLang="en-US" kern="0" dirty="0" smtClean="0">
                <a:solidFill>
                  <a:schemeClr val="tx1"/>
                </a:solidFill>
                <a:latin typeface="Times New Roman" pitchFamily="18" charset="0"/>
                <a:ea typeface="微軟正黑體" pitchFamily="34" charset="-120"/>
                <a:cs typeface="Times New Roman" pitchFamily="18" charset="0"/>
              </a:rPr>
              <a:t>業者。</a:t>
            </a:r>
            <a:endParaRPr lang="en-US" altLang="zh-TW" kern="0" dirty="0">
              <a:solidFill>
                <a:schemeClr val="tx1"/>
              </a:solidFill>
              <a:latin typeface="Times New Roman" pitchFamily="18" charset="0"/>
              <a:ea typeface="微軟正黑體" pitchFamily="34" charset="-120"/>
              <a:cs typeface="Times New Roman" pitchFamily="18" charset="0"/>
            </a:endParaRPr>
          </a:p>
          <a:p>
            <a:pPr lvl="1">
              <a:lnSpc>
                <a:spcPts val="4000"/>
              </a:lnSpc>
              <a:spcBef>
                <a:spcPts val="375"/>
              </a:spcBef>
              <a:defRPr/>
            </a:pPr>
            <a:r>
              <a:rPr lang="zh-TW" altLang="zh-TW" kern="0" dirty="0">
                <a:solidFill>
                  <a:schemeClr val="tx1"/>
                </a:solidFill>
                <a:latin typeface="Times New Roman" pitchFamily="18" charset="0"/>
                <a:ea typeface="微軟正黑體" pitchFamily="34" charset="-120"/>
                <a:cs typeface="Times New Roman" pitchFamily="18" charset="0"/>
              </a:rPr>
              <a:t>核發清潔人員濟助</a:t>
            </a:r>
            <a:r>
              <a:rPr lang="zh-TW" altLang="zh-TW" kern="0" dirty="0" smtClean="0">
                <a:solidFill>
                  <a:schemeClr val="tx1"/>
                </a:solidFill>
                <a:latin typeface="Times New Roman" pitchFamily="18" charset="0"/>
                <a:ea typeface="微軟正黑體" pitchFamily="34" charset="-120"/>
                <a:cs typeface="Times New Roman" pitchFamily="18" charset="0"/>
              </a:rPr>
              <a:t>金</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zh-TW" kern="0" dirty="0" smtClean="0">
                <a:solidFill>
                  <a:srgbClr val="FF0000"/>
                </a:solidFill>
                <a:latin typeface="Times New Roman" pitchFamily="18" charset="0"/>
                <a:ea typeface="微軟正黑體" pitchFamily="34" charset="-120"/>
                <a:cs typeface="Times New Roman" pitchFamily="18" charset="0"/>
              </a:rPr>
              <a:t>案</a:t>
            </a:r>
            <a:r>
              <a:rPr lang="zh-TW" altLang="zh-TW" kern="0" dirty="0">
                <a:solidFill>
                  <a:srgbClr val="FF0000"/>
                </a:solidFill>
                <a:latin typeface="Times New Roman" pitchFamily="18" charset="0"/>
                <a:ea typeface="微軟正黑體" pitchFamily="34" charset="-120"/>
                <a:cs typeface="Times New Roman" pitchFamily="18" charset="0"/>
              </a:rPr>
              <a:t>，</a:t>
            </a:r>
            <a:r>
              <a:rPr lang="zh-TW" altLang="zh-TW" kern="0" dirty="0" smtClean="0">
                <a:solidFill>
                  <a:schemeClr val="tx1"/>
                </a:solidFill>
                <a:latin typeface="Times New Roman" pitchFamily="18" charset="0"/>
                <a:ea typeface="微軟正黑體" pitchFamily="34" charset="-120"/>
                <a:cs typeface="Times New Roman" pitchFamily="18" charset="0"/>
              </a:rPr>
              <a:t>合計</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36</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0</a:t>
            </a:r>
            <a:r>
              <a:rPr lang="zh-TW"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萬</a:t>
            </a:r>
            <a:r>
              <a:rPr lang="zh-TW" altLang="zh-TW" kern="0" dirty="0" smtClean="0">
                <a:solidFill>
                  <a:srgbClr val="FF0000"/>
                </a:solidFill>
                <a:latin typeface="Times New Roman" pitchFamily="18" charset="0"/>
                <a:ea typeface="微軟正黑體" pitchFamily="34" charset="-120"/>
                <a:cs typeface="Times New Roman" pitchFamily="18" charset="0"/>
              </a:rPr>
              <a:t>元</a:t>
            </a:r>
            <a:r>
              <a:rPr lang="zh-TW" altLang="en-US" kern="0" dirty="0" smtClean="0">
                <a:solidFill>
                  <a:schemeClr val="tx1"/>
                </a:solidFill>
                <a:latin typeface="Times New Roman" pitchFamily="18" charset="0"/>
                <a:ea typeface="微軟正黑體" pitchFamily="34" charset="-120"/>
                <a:cs typeface="Times New Roman" pitchFamily="18" charset="0"/>
              </a:rPr>
              <a:t>。</a:t>
            </a:r>
            <a:endParaRPr lang="en-US" altLang="zh-TW" kern="0" dirty="0">
              <a:solidFill>
                <a:schemeClr val="tx1"/>
              </a:solidFill>
              <a:latin typeface="Times New Roman" pitchFamily="18" charset="0"/>
              <a:ea typeface="微軟正黑體" pitchFamily="34" charset="-120"/>
              <a:cs typeface="Times New Roman" pitchFamily="18" charset="0"/>
            </a:endParaRPr>
          </a:p>
        </p:txBody>
      </p:sp>
      <p:sp>
        <p:nvSpPr>
          <p:cNvPr id="5" name="標題 4">
            <a:extLst>
              <a:ext uri="{FF2B5EF4-FFF2-40B4-BE49-F238E27FC236}">
                <a16:creationId xmlns:a16="http://schemas.microsoft.com/office/drawing/2014/main" id="{1BB9D973-4DFF-456C-9216-0822D95963D4}"/>
              </a:ext>
            </a:extLst>
          </p:cNvPr>
          <p:cNvSpPr txBox="1">
            <a:spLocks noChangeArrowheads="1"/>
          </p:cNvSpPr>
          <p:nvPr/>
        </p:nvSpPr>
        <p:spPr>
          <a:xfrm>
            <a:off x="457200" y="151606"/>
            <a:ext cx="8229600" cy="64928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chemeClr val="tx1"/>
                </a:solidFill>
                <a:latin typeface="微軟正黑體" panose="020B0604030504040204" pitchFamily="34" charset="-120"/>
                <a:ea typeface="微軟正黑體" panose="020B0604030504040204" pitchFamily="34" charset="-120"/>
                <a:cs typeface="+mj-cs"/>
              </a:defRPr>
            </a:lvl1pPr>
          </a:lstStyle>
          <a:p>
            <a:pPr algn="ctr"/>
            <a:r>
              <a:rPr lang="zh-TW" altLang="en-US" sz="3600" dirty="0">
                <a:cs typeface="Times New Roman" panose="02020603050405020304" pitchFamily="18" charset="0"/>
              </a:rPr>
              <a:t>實質的環境人權</a:t>
            </a:r>
            <a:r>
              <a:rPr lang="en-US" altLang="zh-TW" sz="2000" dirty="0">
                <a:cs typeface="Times New Roman" panose="02020603050405020304" pitchFamily="18" charset="0"/>
              </a:rPr>
              <a:t>(5/5)</a:t>
            </a:r>
            <a:endParaRPr lang="zh-TW" altLang="en-US" sz="2800" dirty="0">
              <a:cs typeface="Times New Roman" panose="02020603050405020304" pitchFamily="18"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投影片編號版面配置區 3">
            <a:extLst>
              <a:ext uri="{FF2B5EF4-FFF2-40B4-BE49-F238E27FC236}">
                <a16:creationId xmlns:a16="http://schemas.microsoft.com/office/drawing/2014/main" id="{0DA084F7-D9BC-4F14-AFF6-E9FDF8A2B712}"/>
              </a:ext>
            </a:extLst>
          </p:cNvPr>
          <p:cNvSpPr>
            <a:spLocks noGrp="1"/>
          </p:cNvSpPr>
          <p:nvPr>
            <p:ph type="sldNum" sz="quarter" idx="4294967295"/>
          </p:nvPr>
        </p:nvSpPr>
        <p:spPr>
          <a:xfrm>
            <a:off x="7010400" y="6381750"/>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bg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bg1"/>
                </a:solidFill>
                <a:latin typeface="Arial" panose="020B0604020202020204" pitchFamily="34" charset="0"/>
                <a:ea typeface="標楷體" panose="03000509000000000000" pitchFamily="65" charset="-120"/>
              </a:defRPr>
            </a:lvl2pPr>
            <a:lvl3pPr marL="1143000" indent="-228600">
              <a:spcBef>
                <a:spcPct val="20000"/>
              </a:spcBef>
              <a:buChar char="•"/>
              <a:defRPr kumimoji="1" sz="2400">
                <a:solidFill>
                  <a:schemeClr val="bg1"/>
                </a:solidFill>
                <a:latin typeface="Arial" panose="020B0604020202020204" pitchFamily="34" charset="0"/>
                <a:ea typeface="標楷體" panose="03000509000000000000" pitchFamily="65" charset="-120"/>
              </a:defRPr>
            </a:lvl3pPr>
            <a:lvl4pPr marL="1600200" indent="-228600">
              <a:spcBef>
                <a:spcPct val="20000"/>
              </a:spcBef>
              <a:buChar char="–"/>
              <a:defRPr kumimoji="1" sz="2000">
                <a:solidFill>
                  <a:schemeClr val="bg1"/>
                </a:solidFill>
                <a:latin typeface="Arial" panose="020B0604020202020204" pitchFamily="34" charset="0"/>
                <a:ea typeface="標楷體" panose="03000509000000000000" pitchFamily="65" charset="-120"/>
              </a:defRPr>
            </a:lvl4pPr>
            <a:lvl5pPr marL="2057400" indent="-228600">
              <a:spcBef>
                <a:spcPct val="20000"/>
              </a:spcBef>
              <a:buChar char="»"/>
              <a:defRPr kumimoji="1" sz="2000">
                <a:solidFill>
                  <a:schemeClr val="bg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9pPr>
          </a:lstStyle>
          <a:p>
            <a:pPr>
              <a:spcBef>
                <a:spcPct val="0"/>
              </a:spcBef>
              <a:buFontTx/>
              <a:buNone/>
            </a:pPr>
            <a:fld id="{52AE0C52-1C20-4555-AE8A-D30984DEF314}" type="slidenum">
              <a:rPr lang="zh-TW" altLang="en-US" sz="1400" smtClean="0">
                <a:solidFill>
                  <a:srgbClr val="000000"/>
                </a:solidFill>
                <a:ea typeface="新細明體" panose="02020500000000000000" pitchFamily="18" charset="-120"/>
              </a:rPr>
              <a:pPr>
                <a:spcBef>
                  <a:spcPct val="0"/>
                </a:spcBef>
                <a:buFontTx/>
                <a:buNone/>
              </a:pPr>
              <a:t>17</a:t>
            </a:fld>
            <a:endParaRPr lang="en-US" altLang="zh-TW" sz="1400">
              <a:solidFill>
                <a:srgbClr val="000000"/>
              </a:solidFill>
              <a:ea typeface="新細明體" panose="02020500000000000000" pitchFamily="18" charset="-120"/>
            </a:endParaRPr>
          </a:p>
        </p:txBody>
      </p:sp>
      <p:sp>
        <p:nvSpPr>
          <p:cNvPr id="7" name="內容版面配置區 2">
            <a:extLst>
              <a:ext uri="{FF2B5EF4-FFF2-40B4-BE49-F238E27FC236}">
                <a16:creationId xmlns:a16="http://schemas.microsoft.com/office/drawing/2014/main" id="{64817008-B4F2-45D2-9E5F-AECB498E39FB}"/>
              </a:ext>
            </a:extLst>
          </p:cNvPr>
          <p:cNvSpPr txBox="1">
            <a:spLocks/>
          </p:cNvSpPr>
          <p:nvPr/>
        </p:nvSpPr>
        <p:spPr bwMode="auto">
          <a:xfrm>
            <a:off x="360000" y="1123200"/>
            <a:ext cx="8424000" cy="2498056"/>
          </a:xfrm>
          <a:prstGeom prst="rect">
            <a:avLst/>
          </a:prstGeom>
          <a:noFill/>
          <a:ln>
            <a:noFill/>
          </a:ln>
        </p:spPr>
        <p:txBody>
          <a:bodyPr/>
          <a:lstStyle>
            <a:lvl1pPr marL="342900" indent="-342900" algn="l" rtl="0" eaLnBrk="0" fontAlgn="base" hangingPunct="0">
              <a:spcBef>
                <a:spcPct val="20000"/>
              </a:spcBef>
              <a:spcAft>
                <a:spcPct val="0"/>
              </a:spcAft>
              <a:buChar char="•"/>
              <a:defRPr kumimoji="1"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bg1"/>
                </a:solidFill>
                <a:latin typeface="+mn-lt"/>
                <a:ea typeface="+mn-ea"/>
              </a:defRPr>
            </a:lvl2pPr>
            <a:lvl3pPr marL="1143000" indent="-228600" algn="l" rtl="0" eaLnBrk="0" fontAlgn="base" hangingPunct="0">
              <a:spcBef>
                <a:spcPct val="20000"/>
              </a:spcBef>
              <a:spcAft>
                <a:spcPct val="0"/>
              </a:spcAft>
              <a:buChar char="•"/>
              <a:defRPr kumimoji="1" sz="2400">
                <a:solidFill>
                  <a:schemeClr val="bg1"/>
                </a:solidFill>
                <a:latin typeface="+mn-lt"/>
                <a:ea typeface="+mn-ea"/>
              </a:defRPr>
            </a:lvl3pPr>
            <a:lvl4pPr marL="1600200" indent="-228600" algn="l" rtl="0" eaLnBrk="0" fontAlgn="base" hangingPunct="0">
              <a:spcBef>
                <a:spcPct val="20000"/>
              </a:spcBef>
              <a:spcAft>
                <a:spcPct val="0"/>
              </a:spcAft>
              <a:buChar char="–"/>
              <a:defRPr kumimoji="1" sz="2000">
                <a:solidFill>
                  <a:schemeClr val="bg1"/>
                </a:solidFill>
                <a:latin typeface="+mn-lt"/>
                <a:ea typeface="+mn-ea"/>
              </a:defRPr>
            </a:lvl4pPr>
            <a:lvl5pPr marL="2057400" indent="-228600" algn="l" rtl="0" eaLnBrk="0" fontAlgn="base" hangingPunct="0">
              <a:spcBef>
                <a:spcPct val="20000"/>
              </a:spcBef>
              <a:spcAft>
                <a:spcPct val="0"/>
              </a:spcAft>
              <a:buChar char="»"/>
              <a:defRPr kumimoji="1" sz="2000">
                <a:solidFill>
                  <a:schemeClr val="bg1"/>
                </a:solidFill>
                <a:latin typeface="+mn-lt"/>
                <a:ea typeface="+mn-ea"/>
              </a:defRPr>
            </a:lvl5pPr>
            <a:lvl6pPr marL="2514600" indent="-228600" algn="l" rtl="0" fontAlgn="base">
              <a:spcBef>
                <a:spcPct val="20000"/>
              </a:spcBef>
              <a:spcAft>
                <a:spcPct val="0"/>
              </a:spcAft>
              <a:buChar char="»"/>
              <a:defRPr kumimoji="1" sz="2000">
                <a:solidFill>
                  <a:schemeClr val="bg1"/>
                </a:solidFill>
                <a:latin typeface="+mn-lt"/>
                <a:ea typeface="+mn-ea"/>
              </a:defRPr>
            </a:lvl6pPr>
            <a:lvl7pPr marL="2971800" indent="-228600" algn="l" rtl="0" fontAlgn="base">
              <a:spcBef>
                <a:spcPct val="20000"/>
              </a:spcBef>
              <a:spcAft>
                <a:spcPct val="0"/>
              </a:spcAft>
              <a:buChar char="»"/>
              <a:defRPr kumimoji="1" sz="2000">
                <a:solidFill>
                  <a:schemeClr val="bg1"/>
                </a:solidFill>
                <a:latin typeface="+mn-lt"/>
                <a:ea typeface="+mn-ea"/>
              </a:defRPr>
            </a:lvl7pPr>
            <a:lvl8pPr marL="3429000" indent="-228600" algn="l" rtl="0" fontAlgn="base">
              <a:spcBef>
                <a:spcPct val="20000"/>
              </a:spcBef>
              <a:spcAft>
                <a:spcPct val="0"/>
              </a:spcAft>
              <a:buChar char="»"/>
              <a:defRPr kumimoji="1" sz="2000">
                <a:solidFill>
                  <a:schemeClr val="bg1"/>
                </a:solidFill>
                <a:latin typeface="+mn-lt"/>
                <a:ea typeface="+mn-ea"/>
              </a:defRPr>
            </a:lvl8pPr>
            <a:lvl9pPr marL="3886200" indent="-228600" algn="l" rtl="0" fontAlgn="base">
              <a:spcBef>
                <a:spcPct val="20000"/>
              </a:spcBef>
              <a:spcAft>
                <a:spcPct val="0"/>
              </a:spcAft>
              <a:buChar char="»"/>
              <a:defRPr kumimoji="1" sz="2000">
                <a:solidFill>
                  <a:schemeClr val="bg1"/>
                </a:solidFill>
                <a:latin typeface="+mn-lt"/>
                <a:ea typeface="+mn-ea"/>
              </a:defRPr>
            </a:lvl9pPr>
          </a:lstStyle>
          <a:p>
            <a:pPr>
              <a:lnSpc>
                <a:spcPts val="4000"/>
              </a:lnSpc>
              <a:spcBef>
                <a:spcPts val="375"/>
              </a:spcBef>
              <a:defRPr/>
            </a:pPr>
            <a:r>
              <a:rPr lang="zh-TW" altLang="en-US" sz="2800" kern="0" dirty="0">
                <a:solidFill>
                  <a:srgbClr val="FF0000"/>
                </a:solidFill>
                <a:latin typeface="Times New Roman" pitchFamily="18" charset="0"/>
                <a:ea typeface="微軟正黑體" pitchFamily="34" charset="-120"/>
                <a:cs typeface="Times New Roman" pitchFamily="18" charset="0"/>
              </a:rPr>
              <a:t>促進環境公平正義 </a:t>
            </a:r>
            <a:endParaRPr lang="en-US" altLang="zh-TW" sz="2800" kern="0" dirty="0">
              <a:solidFill>
                <a:srgbClr val="FF0000"/>
              </a:solidFill>
              <a:latin typeface="Times New Roman" pitchFamily="18" charset="0"/>
              <a:ea typeface="微軟正黑體" pitchFamily="34" charset="-120"/>
              <a:cs typeface="Times New Roman" pitchFamily="18" charset="0"/>
            </a:endParaRPr>
          </a:p>
          <a:p>
            <a:pPr lvl="1">
              <a:lnSpc>
                <a:spcPts val="4000"/>
              </a:lnSpc>
              <a:spcBef>
                <a:spcPts val="375"/>
              </a:spcBef>
              <a:defRPr/>
            </a:pPr>
            <a:r>
              <a:rPr lang="zh-TW" altLang="en-US" dirty="0">
                <a:solidFill>
                  <a:schemeClr val="tx1"/>
                </a:solidFill>
                <a:latin typeface="Times New Roman" pitchFamily="18" charset="0"/>
                <a:ea typeface="微軟正黑體" pitchFamily="34" charset="-120"/>
                <a:cs typeface="Times New Roman" pitchFamily="18" charset="0"/>
              </a:rPr>
              <a:t>土壤及地下水污染整治費現場查核及申請輔導作業</a:t>
            </a:r>
            <a:r>
              <a:rPr lang="zh-TW" altLang="en-US" dirty="0" smtClean="0">
                <a:solidFill>
                  <a:schemeClr val="tx1"/>
                </a:solidFill>
                <a:latin typeface="Times New Roman" pitchFamily="18" charset="0"/>
                <a:ea typeface="微軟正黑體" pitchFamily="34" charset="-120"/>
                <a:cs typeface="Times New Roman" pitchFamily="18" charset="0"/>
              </a:rPr>
              <a:t>計</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235</a:t>
            </a:r>
            <a:r>
              <a:rPr lang="zh-TW" altLang="en-US" dirty="0" smtClean="0">
                <a:solidFill>
                  <a:schemeClr val="tx1"/>
                </a:solidFill>
                <a:latin typeface="Times New Roman" pitchFamily="18" charset="0"/>
                <a:ea typeface="微軟正黑體" pitchFamily="34" charset="-120"/>
                <a:cs typeface="Times New Roman" pitchFamily="18" charset="0"/>
              </a:rPr>
              <a:t>件</a:t>
            </a:r>
            <a:r>
              <a:rPr lang="zh-TW" altLang="en-US" dirty="0" smtClean="0">
                <a:solidFill>
                  <a:schemeClr val="tx1"/>
                </a:solidFill>
                <a:latin typeface="Times New Roman" pitchFamily="18" charset="0"/>
                <a:ea typeface="微軟正黑體" pitchFamily="34" charset="-120"/>
                <a:cs typeface="Times New Roman" pitchFamily="18" charset="0"/>
              </a:rPr>
              <a:t>。</a:t>
            </a:r>
            <a:endParaRPr lang="en-US" altLang="zh-TW" dirty="0">
              <a:solidFill>
                <a:schemeClr val="tx1"/>
              </a:solidFill>
              <a:latin typeface="Times New Roman" pitchFamily="18" charset="0"/>
              <a:ea typeface="微軟正黑體" pitchFamily="34" charset="-120"/>
              <a:cs typeface="Times New Roman" pitchFamily="18" charset="0"/>
            </a:endParaRPr>
          </a:p>
          <a:p>
            <a:pPr lvl="1">
              <a:lnSpc>
                <a:spcPts val="4000"/>
              </a:lnSpc>
              <a:spcBef>
                <a:spcPts val="375"/>
              </a:spcBef>
              <a:defRPr/>
            </a:pPr>
            <a:r>
              <a:rPr lang="zh-TW" altLang="zh-TW" kern="0" dirty="0">
                <a:solidFill>
                  <a:schemeClr val="tx1"/>
                </a:solidFill>
                <a:latin typeface="Times New Roman" pitchFamily="18" charset="0"/>
                <a:ea typeface="微軟正黑體" pitchFamily="34" charset="-120"/>
                <a:cs typeface="Times New Roman" pitchFamily="18" charset="0"/>
              </a:rPr>
              <a:t>溫室氣體</a:t>
            </a:r>
            <a:r>
              <a:rPr lang="zh-TW" altLang="en-US" kern="0" dirty="0">
                <a:solidFill>
                  <a:schemeClr val="tx1"/>
                </a:solidFill>
                <a:latin typeface="Times New Roman" pitchFamily="18" charset="0"/>
                <a:ea typeface="微軟正黑體" pitchFamily="34" charset="-120"/>
                <a:cs typeface="Times New Roman" pitchFamily="18" charset="0"/>
              </a:rPr>
              <a:t>抵減專案</a:t>
            </a:r>
            <a:r>
              <a:rPr lang="zh-TW" altLang="zh-TW" kern="0" dirty="0">
                <a:solidFill>
                  <a:schemeClr val="tx1"/>
                </a:solidFill>
                <a:latin typeface="Times New Roman" pitchFamily="18" charset="0"/>
                <a:ea typeface="微軟正黑體" pitchFamily="34" charset="-120"/>
                <a:cs typeface="Times New Roman" pitchFamily="18" charset="0"/>
              </a:rPr>
              <a:t>已</a:t>
            </a:r>
            <a:r>
              <a:rPr lang="zh-TW" altLang="zh-TW" kern="0" dirty="0" smtClean="0">
                <a:solidFill>
                  <a:schemeClr val="tx1"/>
                </a:solidFill>
                <a:latin typeface="Times New Roman" pitchFamily="18" charset="0"/>
                <a:ea typeface="微軟正黑體" pitchFamily="34" charset="-120"/>
                <a:cs typeface="Times New Roman" pitchFamily="18" charset="0"/>
              </a:rPr>
              <a:t>有</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85</a:t>
            </a:r>
            <a:r>
              <a:rPr lang="zh-TW" altLang="zh-TW" kern="0" dirty="0" smtClean="0">
                <a:solidFill>
                  <a:schemeClr val="tx1"/>
                </a:solidFill>
                <a:latin typeface="Times New Roman" pitchFamily="18" charset="0"/>
                <a:ea typeface="微軟正黑體" pitchFamily="34" charset="-120"/>
                <a:cs typeface="Times New Roman" pitchFamily="18" charset="0"/>
              </a:rPr>
              <a:t>件</a:t>
            </a:r>
            <a:r>
              <a:rPr lang="zh-TW" altLang="zh-TW" kern="0" dirty="0">
                <a:solidFill>
                  <a:schemeClr val="tx1"/>
                </a:solidFill>
                <a:latin typeface="Times New Roman" pitchFamily="18" charset="0"/>
                <a:ea typeface="微軟正黑體" pitchFamily="34" charset="-120"/>
                <a:cs typeface="Times New Roman" pitchFamily="18" charset="0"/>
              </a:rPr>
              <a:t>通過完成註冊</a:t>
            </a:r>
            <a:r>
              <a:rPr lang="zh-TW" altLang="en-US" kern="0" dirty="0">
                <a:solidFill>
                  <a:schemeClr val="tx1"/>
                </a:solidFill>
                <a:latin typeface="Times New Roman" pitchFamily="18" charset="0"/>
                <a:ea typeface="微軟正黑體" pitchFamily="34" charset="-120"/>
                <a:cs typeface="Times New Roman" pitchFamily="18" charset="0"/>
              </a:rPr>
              <a:t>，其中</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kern="0" dirty="0" smtClean="0">
                <a:solidFill>
                  <a:schemeClr val="tx1"/>
                </a:solidFill>
                <a:latin typeface="Times New Roman" pitchFamily="18" charset="0"/>
                <a:ea typeface="微軟正黑體" pitchFamily="34" charset="-120"/>
                <a:cs typeface="Times New Roman" pitchFamily="18" charset="0"/>
              </a:rPr>
              <a:t>件</a:t>
            </a:r>
            <a:r>
              <a:rPr lang="zh-TW" altLang="en-US" kern="0" dirty="0">
                <a:solidFill>
                  <a:schemeClr val="tx1"/>
                </a:solidFill>
                <a:latin typeface="Times New Roman" pitchFamily="18" charset="0"/>
                <a:ea typeface="微軟正黑體" pitchFamily="34" charset="-120"/>
                <a:cs typeface="Times New Roman" pitchFamily="18" charset="0"/>
              </a:rPr>
              <a:t>提出額度申請，計核發</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1,164</a:t>
            </a:r>
            <a:r>
              <a:rPr lang="zh-TW" altLang="zh-TW" kern="0" dirty="0" smtClean="0">
                <a:solidFill>
                  <a:schemeClr val="tx1"/>
                </a:solidFill>
                <a:latin typeface="Times New Roman" pitchFamily="18" charset="0"/>
                <a:ea typeface="微軟正黑體" pitchFamily="34" charset="-120"/>
                <a:cs typeface="Times New Roman" pitchFamily="18" charset="0"/>
              </a:rPr>
              <a:t>萬</a:t>
            </a:r>
            <a:r>
              <a:rPr lang="zh-TW" altLang="zh-TW" kern="0" dirty="0">
                <a:solidFill>
                  <a:schemeClr val="tx1"/>
                </a:solidFill>
                <a:latin typeface="Times New Roman" pitchFamily="18" charset="0"/>
                <a:ea typeface="微軟正黑體" pitchFamily="34" charset="-120"/>
                <a:cs typeface="Times New Roman" pitchFamily="18" charset="0"/>
              </a:rPr>
              <a:t>公噸</a:t>
            </a:r>
            <a:r>
              <a:rPr lang="en-US" altLang="zh-TW" kern="0" dirty="0">
                <a:solidFill>
                  <a:schemeClr val="tx1"/>
                </a:solidFill>
                <a:latin typeface="Times New Roman" pitchFamily="18" charset="0"/>
                <a:ea typeface="微軟正黑體" pitchFamily="34" charset="-120"/>
                <a:cs typeface="Times New Roman" pitchFamily="18" charset="0"/>
              </a:rPr>
              <a:t>CO</a:t>
            </a:r>
            <a:r>
              <a:rPr lang="en-US" altLang="zh-TW" kern="0" baseline="-25000" dirty="0">
                <a:solidFill>
                  <a:schemeClr val="tx1"/>
                </a:solidFill>
                <a:latin typeface="Times New Roman" pitchFamily="18" charset="0"/>
                <a:ea typeface="微軟正黑體" pitchFamily="34" charset="-120"/>
                <a:cs typeface="Times New Roman" pitchFamily="18" charset="0"/>
              </a:rPr>
              <a:t>2</a:t>
            </a:r>
            <a:r>
              <a:rPr lang="en-US" altLang="zh-TW" kern="0" dirty="0">
                <a:solidFill>
                  <a:schemeClr val="tx1"/>
                </a:solidFill>
                <a:latin typeface="Times New Roman" pitchFamily="18" charset="0"/>
                <a:ea typeface="微軟正黑體" pitchFamily="34" charset="-120"/>
                <a:cs typeface="Times New Roman" pitchFamily="18" charset="0"/>
              </a:rPr>
              <a:t>e</a:t>
            </a:r>
            <a:r>
              <a:rPr lang="zh-TW" altLang="en-US" kern="0" dirty="0">
                <a:solidFill>
                  <a:schemeClr val="tx1"/>
                </a:solidFill>
                <a:latin typeface="Times New Roman" pitchFamily="18" charset="0"/>
                <a:ea typeface="微軟正黑體" pitchFamily="34" charset="-120"/>
                <a:cs typeface="Times New Roman" pitchFamily="18" charset="0"/>
              </a:rPr>
              <a:t>減量</a:t>
            </a:r>
            <a:r>
              <a:rPr lang="zh-TW" altLang="en-US" kern="0" dirty="0" smtClean="0">
                <a:solidFill>
                  <a:schemeClr val="tx1"/>
                </a:solidFill>
                <a:latin typeface="Times New Roman" pitchFamily="18" charset="0"/>
                <a:ea typeface="微軟正黑體" pitchFamily="34" charset="-120"/>
                <a:cs typeface="Times New Roman" pitchFamily="18" charset="0"/>
              </a:rPr>
              <a:t>額度，減</a:t>
            </a:r>
            <a:r>
              <a:rPr lang="zh-TW" altLang="en-US" kern="0" dirty="0">
                <a:solidFill>
                  <a:schemeClr val="tx1"/>
                </a:solidFill>
                <a:latin typeface="Times New Roman" pitchFamily="18" charset="0"/>
                <a:ea typeface="微軟正黑體" pitchFamily="34" charset="-120"/>
                <a:cs typeface="Times New Roman" pitchFamily="18" charset="0"/>
              </a:rPr>
              <a:t>量方法認可已完成公告</a:t>
            </a:r>
            <a:r>
              <a:rPr lang="en-US" altLang="zh-TW" kern="0" dirty="0">
                <a:solidFill>
                  <a:srgbClr val="FF0000"/>
                </a:solidFill>
                <a:latin typeface="Times New Roman" pitchFamily="18" charset="0"/>
                <a:ea typeface="微軟正黑體" pitchFamily="34" charset="-120"/>
                <a:cs typeface="Times New Roman" pitchFamily="18" charset="0"/>
              </a:rPr>
              <a:t>34</a:t>
            </a:r>
            <a:r>
              <a:rPr lang="zh-TW" altLang="en-US" kern="0" dirty="0">
                <a:solidFill>
                  <a:srgbClr val="FF0000"/>
                </a:solidFill>
                <a:latin typeface="Times New Roman" pitchFamily="18" charset="0"/>
                <a:ea typeface="微軟正黑體" pitchFamily="34" charset="-120"/>
                <a:cs typeface="Times New Roman" pitchFamily="18" charset="0"/>
              </a:rPr>
              <a:t>件</a:t>
            </a:r>
            <a:r>
              <a:rPr lang="zh-TW" altLang="en-US" kern="0" dirty="0">
                <a:solidFill>
                  <a:schemeClr val="tx1"/>
                </a:solidFill>
                <a:latin typeface="Times New Roman" pitchFamily="18" charset="0"/>
                <a:ea typeface="微軟正黑體" pitchFamily="34" charset="-120"/>
                <a:cs typeface="Times New Roman" pitchFamily="18" charset="0"/>
              </a:rPr>
              <a:t>。</a:t>
            </a:r>
            <a:endParaRPr lang="zh-TW" altLang="en-US" kern="0" dirty="0">
              <a:solidFill>
                <a:schemeClr val="tx1"/>
              </a:solidFill>
              <a:latin typeface="Times New Roman" pitchFamily="18" charset="0"/>
              <a:ea typeface="微軟正黑體" pitchFamily="34" charset="-120"/>
              <a:cs typeface="Times New Roman" pitchFamily="18" charset="0"/>
            </a:endParaRPr>
          </a:p>
          <a:p>
            <a:pPr lvl="1">
              <a:lnSpc>
                <a:spcPts val="4000"/>
              </a:lnSpc>
              <a:spcBef>
                <a:spcPts val="375"/>
              </a:spcBef>
              <a:defRPr/>
            </a:pPr>
            <a:r>
              <a:rPr lang="zh-TW" altLang="en-US" kern="0" dirty="0" smtClean="0">
                <a:solidFill>
                  <a:schemeClr val="tx1"/>
                </a:solidFill>
                <a:latin typeface="Times New Roman" pitchFamily="18" charset="0"/>
                <a:ea typeface="微軟正黑體" pitchFamily="34" charset="-120"/>
                <a:cs typeface="Times New Roman" pitchFamily="18" charset="0"/>
              </a:rPr>
              <a:t>召開</a:t>
            </a:r>
            <a:r>
              <a:rPr lang="en-US" altLang="zh-TW"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kern="0" dirty="0" smtClean="0">
                <a:solidFill>
                  <a:srgbClr val="FF0000"/>
                </a:solidFill>
                <a:latin typeface="Times New Roman" pitchFamily="18" charset="0"/>
                <a:ea typeface="微軟正黑體" pitchFamily="34" charset="-120"/>
                <a:cs typeface="Times New Roman" pitchFamily="18" charset="0"/>
              </a:rPr>
              <a:t>次</a:t>
            </a:r>
            <a:r>
              <a:rPr lang="zh-TW" altLang="en-US" kern="0" dirty="0">
                <a:solidFill>
                  <a:schemeClr val="tx1"/>
                </a:solidFill>
                <a:latin typeface="Times New Roman" pitchFamily="18" charset="0"/>
                <a:ea typeface="微軟正黑體" pitchFamily="34" charset="-120"/>
                <a:cs typeface="Times New Roman" pitchFamily="18" charset="0"/>
              </a:rPr>
              <a:t>「違反環保法令案件裁處審核小組」會議，移送審核違反環保法令</a:t>
            </a:r>
            <a:r>
              <a:rPr lang="zh-TW" altLang="en-US" kern="0" dirty="0" smtClean="0">
                <a:solidFill>
                  <a:schemeClr val="tx1"/>
                </a:solidFill>
                <a:latin typeface="Times New Roman" pitchFamily="18" charset="0"/>
                <a:ea typeface="微軟正黑體" pitchFamily="34" charset="-120"/>
                <a:cs typeface="Times New Roman" pitchFamily="18" charset="0"/>
              </a:rPr>
              <a:t>案件</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kern="0" dirty="0" smtClean="0">
                <a:solidFill>
                  <a:srgbClr val="FF0000"/>
                </a:solidFill>
                <a:latin typeface="Times New Roman" pitchFamily="18" charset="0"/>
                <a:ea typeface="微軟正黑體" pitchFamily="34" charset="-120"/>
                <a:cs typeface="Times New Roman" pitchFamily="18" charset="0"/>
              </a:rPr>
              <a:t>件</a:t>
            </a:r>
            <a:r>
              <a:rPr lang="zh-TW" altLang="en-US" kern="0" dirty="0">
                <a:solidFill>
                  <a:schemeClr val="tx1"/>
                </a:solidFill>
                <a:latin typeface="Times New Roman" pitchFamily="18" charset="0"/>
                <a:ea typeface="微軟正黑體" pitchFamily="34" charset="-120"/>
                <a:cs typeface="Times New Roman" pitchFamily="18" charset="0"/>
              </a:rPr>
              <a:t>，裁處</a:t>
            </a:r>
            <a:r>
              <a:rPr lang="zh-TW" altLang="en-US" kern="0" dirty="0" smtClean="0">
                <a:solidFill>
                  <a:schemeClr val="tx1"/>
                </a:solidFill>
                <a:latin typeface="Times New Roman" pitchFamily="18" charset="0"/>
                <a:ea typeface="微軟正黑體" pitchFamily="34" charset="-120"/>
                <a:cs typeface="Times New Roman" pitchFamily="18" charset="0"/>
              </a:rPr>
              <a:t>案件</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kern="0" dirty="0" smtClean="0">
                <a:solidFill>
                  <a:srgbClr val="FF0000"/>
                </a:solidFill>
                <a:latin typeface="Times New Roman" pitchFamily="18" charset="0"/>
                <a:ea typeface="微軟正黑體" pitchFamily="34" charset="-120"/>
                <a:cs typeface="Times New Roman" pitchFamily="18" charset="0"/>
              </a:rPr>
              <a:t>件</a:t>
            </a:r>
            <a:r>
              <a:rPr lang="zh-TW" altLang="en-US" kern="0" dirty="0">
                <a:solidFill>
                  <a:schemeClr val="tx1"/>
                </a:solidFill>
                <a:latin typeface="Times New Roman" pitchFamily="18" charset="0"/>
                <a:ea typeface="微軟正黑體" pitchFamily="34" charset="-120"/>
                <a:cs typeface="Times New Roman" pitchFamily="18" charset="0"/>
              </a:rPr>
              <a:t>，金額</a:t>
            </a:r>
            <a:r>
              <a:rPr lang="zh-TW" altLang="en-US" kern="0" dirty="0" smtClean="0">
                <a:solidFill>
                  <a:schemeClr val="tx1"/>
                </a:solidFill>
                <a:latin typeface="Times New Roman" pitchFamily="18" charset="0"/>
                <a:ea typeface="微軟正黑體" pitchFamily="34" charset="-120"/>
                <a:cs typeface="Times New Roman" pitchFamily="18" charset="0"/>
              </a:rPr>
              <a:t>為</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2,569</a:t>
            </a:r>
            <a:r>
              <a:rPr lang="zh-TW" altLang="en-US"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萬</a:t>
            </a:r>
            <a:r>
              <a:rPr lang="zh-TW" altLang="en-US" kern="0" dirty="0" smtClean="0">
                <a:solidFill>
                  <a:schemeClr val="tx1"/>
                </a:solidFill>
                <a:latin typeface="Times New Roman" pitchFamily="18" charset="0"/>
                <a:ea typeface="微軟正黑體" pitchFamily="34" charset="-120"/>
                <a:cs typeface="Times New Roman" pitchFamily="18" charset="0"/>
              </a:rPr>
              <a:t>餘</a:t>
            </a:r>
            <a:r>
              <a:rPr lang="zh-TW" altLang="en-US" kern="0" dirty="0">
                <a:solidFill>
                  <a:schemeClr val="tx1"/>
                </a:solidFill>
                <a:latin typeface="Times New Roman" pitchFamily="18" charset="0"/>
                <a:ea typeface="微軟正黑體" pitchFamily="34" charset="-120"/>
                <a:cs typeface="Times New Roman" pitchFamily="18" charset="0"/>
              </a:rPr>
              <a:t>元（另不法利得</a:t>
            </a:r>
            <a:r>
              <a:rPr lang="zh-TW" altLang="en-US" kern="0" dirty="0" smtClean="0">
                <a:solidFill>
                  <a:schemeClr val="tx1"/>
                </a:solidFill>
                <a:latin typeface="Times New Roman" pitchFamily="18" charset="0"/>
                <a:ea typeface="微軟正黑體" pitchFamily="34" charset="-120"/>
                <a:cs typeface="Times New Roman" pitchFamily="18" charset="0"/>
              </a:rPr>
              <a:t>金額</a:t>
            </a:r>
            <a:r>
              <a:rPr lang="en-US" altLang="zh-TW"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245</a:t>
            </a:r>
            <a:r>
              <a:rPr lang="zh-TW" altLang="en-US"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萬</a:t>
            </a:r>
            <a:r>
              <a:rPr lang="zh-TW" altLang="en-US" kern="0" dirty="0" smtClean="0">
                <a:solidFill>
                  <a:schemeClr val="tx1"/>
                </a:solidFill>
                <a:latin typeface="Times New Roman" pitchFamily="18" charset="0"/>
                <a:ea typeface="微軟正黑體" pitchFamily="34" charset="-120"/>
                <a:cs typeface="Times New Roman" pitchFamily="18" charset="0"/>
              </a:rPr>
              <a:t>餘</a:t>
            </a:r>
            <a:r>
              <a:rPr lang="zh-TW" altLang="en-US" kern="0" dirty="0">
                <a:solidFill>
                  <a:schemeClr val="tx1"/>
                </a:solidFill>
                <a:latin typeface="Times New Roman" pitchFamily="18" charset="0"/>
                <a:ea typeface="微軟正黑體" pitchFamily="34" charset="-120"/>
                <a:cs typeface="Times New Roman" pitchFamily="18" charset="0"/>
              </a:rPr>
              <a:t>元</a:t>
            </a:r>
            <a:r>
              <a:rPr lang="zh-TW" altLang="en-US" kern="0" dirty="0" smtClean="0">
                <a:solidFill>
                  <a:schemeClr val="tx1"/>
                </a:solidFill>
                <a:latin typeface="Times New Roman" pitchFamily="18" charset="0"/>
                <a:ea typeface="微軟正黑體" pitchFamily="34" charset="-120"/>
                <a:cs typeface="Times New Roman" pitchFamily="18" charset="0"/>
              </a:rPr>
              <a:t>）。</a:t>
            </a:r>
            <a:endParaRPr lang="en-US" altLang="zh-TW" kern="0" dirty="0">
              <a:solidFill>
                <a:schemeClr val="tx1"/>
              </a:solidFill>
              <a:latin typeface="Times New Roman" pitchFamily="18" charset="0"/>
              <a:ea typeface="微軟正黑體" pitchFamily="34" charset="-120"/>
              <a:cs typeface="Times New Roman" pitchFamily="18" charset="0"/>
            </a:endParaRPr>
          </a:p>
        </p:txBody>
      </p:sp>
      <p:sp>
        <p:nvSpPr>
          <p:cNvPr id="5" name="標題 4">
            <a:extLst>
              <a:ext uri="{FF2B5EF4-FFF2-40B4-BE49-F238E27FC236}">
                <a16:creationId xmlns:a16="http://schemas.microsoft.com/office/drawing/2014/main" id="{1E8C32E1-A1A2-4FE9-8A47-542C4C97E35C}"/>
              </a:ext>
            </a:extLst>
          </p:cNvPr>
          <p:cNvSpPr txBox="1">
            <a:spLocks noChangeArrowheads="1"/>
          </p:cNvSpPr>
          <p:nvPr/>
        </p:nvSpPr>
        <p:spPr>
          <a:xfrm>
            <a:off x="457200" y="151606"/>
            <a:ext cx="8229600" cy="64928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chemeClr val="tx1"/>
                </a:solidFill>
                <a:latin typeface="微軟正黑體" panose="020B0604030504040204" pitchFamily="34" charset="-120"/>
                <a:ea typeface="微軟正黑體" panose="020B0604030504040204" pitchFamily="34" charset="-120"/>
                <a:cs typeface="+mj-cs"/>
              </a:defRPr>
            </a:lvl1pPr>
          </a:lstStyle>
          <a:p>
            <a:pPr algn="ctr"/>
            <a:r>
              <a:rPr lang="zh-TW" altLang="en-US" sz="3600" dirty="0">
                <a:cs typeface="Times New Roman" panose="02020603050405020304" pitchFamily="18" charset="0"/>
              </a:rPr>
              <a:t>其他工作事項</a:t>
            </a:r>
            <a:r>
              <a:rPr lang="en-US" altLang="zh-TW" sz="2000" dirty="0">
                <a:cs typeface="Times New Roman" panose="02020603050405020304" pitchFamily="18" charset="0"/>
              </a:rPr>
              <a:t>(1/2)</a:t>
            </a:r>
            <a:endParaRPr lang="zh-TW" altLang="en-US" sz="2800" dirty="0">
              <a:cs typeface="Times New Roman" panose="02020603050405020304" pitchFamily="18"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4B3C733-603C-4DC7-9E69-C325E7DB1F29}"/>
              </a:ext>
            </a:extLst>
          </p:cNvPr>
          <p:cNvSpPr>
            <a:spLocks noGrp="1"/>
          </p:cNvSpPr>
          <p:nvPr>
            <p:ph idx="1"/>
          </p:nvPr>
        </p:nvSpPr>
        <p:spPr>
          <a:xfrm>
            <a:off x="360000" y="1123200"/>
            <a:ext cx="8424000" cy="2498056"/>
          </a:xfrm>
        </p:spPr>
        <p:txBody>
          <a:bodyPr>
            <a:noAutofit/>
          </a:bodyPr>
          <a:lstStyle/>
          <a:p>
            <a:pPr>
              <a:lnSpc>
                <a:spcPts val="4000"/>
              </a:lnSpc>
              <a:spcBef>
                <a:spcPts val="375"/>
              </a:spcBef>
              <a:defRPr/>
            </a:pPr>
            <a:r>
              <a:rPr lang="zh-TW" altLang="en-US" sz="2800" dirty="0">
                <a:solidFill>
                  <a:srgbClr val="FF0000"/>
                </a:solidFill>
                <a:latin typeface="Times New Roman" pitchFamily="18" charset="0"/>
                <a:ea typeface="微軟正黑體" pitchFamily="34" charset="-120"/>
                <a:cs typeface="Times New Roman" pitchFamily="18" charset="0"/>
              </a:rPr>
              <a:t>環保公害糾紛案件及環保案件救濟</a:t>
            </a:r>
            <a:endParaRPr lang="en-US" altLang="zh-TW" sz="2800" dirty="0">
              <a:solidFill>
                <a:srgbClr val="FF0000"/>
              </a:solidFill>
              <a:latin typeface="Times New Roman" pitchFamily="18" charset="0"/>
              <a:ea typeface="微軟正黑體" pitchFamily="34" charset="-120"/>
              <a:cs typeface="Times New Roman" pitchFamily="18" charset="0"/>
            </a:endParaRPr>
          </a:p>
          <a:p>
            <a:pPr lvl="1">
              <a:lnSpc>
                <a:spcPts val="4000"/>
              </a:lnSpc>
              <a:buFont typeface="Times New Roman" panose="02020603050405020304" pitchFamily="18" charset="0"/>
              <a:buChar char="–"/>
              <a:defRPr/>
            </a:pPr>
            <a:r>
              <a:rPr lang="zh-TW" altLang="en-US" sz="2800" kern="1200" dirty="0">
                <a:solidFill>
                  <a:schemeClr val="tx1"/>
                </a:solidFill>
                <a:latin typeface="Times New Roman" pitchFamily="18" charset="0"/>
                <a:ea typeface="微軟正黑體" pitchFamily="34" charset="-120"/>
                <a:cs typeface="Times New Roman" pitchFamily="18" charset="0"/>
              </a:rPr>
              <a:t>辦理公害糾紛計</a:t>
            </a:r>
            <a:r>
              <a:rPr lang="zh-TW" altLang="en-US" sz="2800" kern="1200" dirty="0" smtClean="0">
                <a:solidFill>
                  <a:schemeClr val="tx1"/>
                </a:solidFill>
                <a:latin typeface="Times New Roman" pitchFamily="18" charset="0"/>
                <a:ea typeface="微軟正黑體" pitchFamily="34" charset="-120"/>
                <a:cs typeface="Times New Roman" pitchFamily="18" charset="0"/>
              </a:rPr>
              <a:t>有</a:t>
            </a:r>
            <a:r>
              <a:rPr lang="en-US" altLang="zh-TW" sz="2800" dirty="0">
                <a:solidFill>
                  <a:srgbClr val="FF0000"/>
                </a:solidFill>
                <a:latin typeface="Times New Roman" panose="02020603050405020304" pitchFamily="18" charset="0"/>
                <a:cs typeface="Times New Roman" panose="02020603050405020304" pitchFamily="18" charset="0"/>
              </a:rPr>
              <a:t>2</a:t>
            </a:r>
            <a:r>
              <a:rPr lang="zh-TW" altLang="en-US" sz="28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件</a:t>
            </a:r>
            <a:r>
              <a:rPr lang="zh-TW" altLang="en-US" sz="2800" kern="1200" dirty="0">
                <a:solidFill>
                  <a:schemeClr val="tx1"/>
                </a:solidFill>
                <a:latin typeface="Times New Roman" pitchFamily="18" charset="0"/>
                <a:ea typeface="微軟正黑體" pitchFamily="34" charset="-120"/>
                <a:cs typeface="Times New Roman" pitchFamily="18" charset="0"/>
              </a:rPr>
              <a:t>調處案</a:t>
            </a:r>
            <a:r>
              <a:rPr lang="zh-TW" altLang="en-US" sz="2800" kern="1200" dirty="0" smtClean="0">
                <a:solidFill>
                  <a:schemeClr val="tx1"/>
                </a:solidFill>
                <a:latin typeface="Times New Roman" pitchFamily="18" charset="0"/>
                <a:ea typeface="微軟正黑體" pitchFamily="34" charset="-120"/>
                <a:cs typeface="Times New Roman" pitchFamily="18" charset="0"/>
              </a:rPr>
              <a:t>及</a:t>
            </a:r>
            <a:r>
              <a:rPr lang="en-US" altLang="zh-TW" sz="2800" dirty="0">
                <a:solidFill>
                  <a:srgbClr val="FF0000"/>
                </a:solidFill>
                <a:latin typeface="Times New Roman" panose="02020603050405020304" pitchFamily="18" charset="0"/>
                <a:cs typeface="Times New Roman" panose="02020603050405020304" pitchFamily="18" charset="0"/>
              </a:rPr>
              <a:t>2</a:t>
            </a:r>
            <a:r>
              <a:rPr lang="zh-TW" altLang="en-US" sz="28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件</a:t>
            </a:r>
            <a:r>
              <a:rPr lang="zh-TW" altLang="en-US" sz="2800" kern="1200" dirty="0">
                <a:solidFill>
                  <a:schemeClr val="tx1"/>
                </a:solidFill>
                <a:latin typeface="Times New Roman" pitchFamily="18" charset="0"/>
                <a:ea typeface="微軟正黑體" pitchFamily="34" charset="-120"/>
                <a:cs typeface="Times New Roman" pitchFamily="18" charset="0"/>
              </a:rPr>
              <a:t>裁決</a:t>
            </a:r>
            <a:r>
              <a:rPr lang="zh-TW" altLang="en-US" sz="2800" kern="1200" dirty="0" smtClean="0">
                <a:solidFill>
                  <a:schemeClr val="tx1"/>
                </a:solidFill>
                <a:latin typeface="Times New Roman" pitchFamily="18" charset="0"/>
                <a:ea typeface="微軟正黑體" pitchFamily="34" charset="-120"/>
                <a:cs typeface="Times New Roman" pitchFamily="18" charset="0"/>
              </a:rPr>
              <a:t>案，強化</a:t>
            </a:r>
            <a:r>
              <a:rPr lang="zh-TW" altLang="en-US" sz="2800" kern="1200" dirty="0">
                <a:solidFill>
                  <a:schemeClr val="tx1"/>
                </a:solidFill>
                <a:latin typeface="Times New Roman" pitchFamily="18" charset="0"/>
                <a:ea typeface="微軟正黑體" pitchFamily="34" charset="-120"/>
                <a:cs typeface="Times New Roman" pitchFamily="18" charset="0"/>
              </a:rPr>
              <a:t>「公害糾紛處理資訊系統」內容及</a:t>
            </a:r>
            <a:r>
              <a:rPr lang="zh-TW" altLang="en-US" sz="2800" kern="1200" dirty="0" smtClean="0">
                <a:solidFill>
                  <a:schemeClr val="tx1"/>
                </a:solidFill>
                <a:latin typeface="Times New Roman" pitchFamily="18" charset="0"/>
                <a:ea typeface="微軟正黑體" pitchFamily="34" charset="-120"/>
                <a:cs typeface="Times New Roman" pitchFamily="18" charset="0"/>
              </a:rPr>
              <a:t>資訊安全。</a:t>
            </a:r>
            <a:endParaRPr lang="en-US" altLang="zh-TW" sz="2800" dirty="0">
              <a:latin typeface="Times New Roman" pitchFamily="18" charset="0"/>
              <a:cs typeface="Times New Roman" pitchFamily="18" charset="0"/>
            </a:endParaRPr>
          </a:p>
          <a:p>
            <a:pPr lvl="1">
              <a:lnSpc>
                <a:spcPts val="4000"/>
              </a:lnSpc>
              <a:buFont typeface="Times New Roman" panose="02020603050405020304" pitchFamily="18" charset="0"/>
              <a:buChar char="–"/>
              <a:defRPr/>
            </a:pPr>
            <a:r>
              <a:rPr lang="zh-TW" altLang="en-US" sz="2800" kern="1200" dirty="0">
                <a:solidFill>
                  <a:schemeClr val="tx1"/>
                </a:solidFill>
                <a:latin typeface="Times New Roman" pitchFamily="18" charset="0"/>
                <a:ea typeface="微軟正黑體" pitchFamily="34" charset="-120"/>
                <a:cs typeface="Times New Roman" pitchFamily="18" charset="0"/>
              </a:rPr>
              <a:t>增加法扶案件資料及統計功能、司法案件判決結果及</a:t>
            </a:r>
            <a:r>
              <a:rPr lang="zh-TW" altLang="en-US" sz="2800" kern="1200" dirty="0" smtClean="0">
                <a:solidFill>
                  <a:schemeClr val="tx1"/>
                </a:solidFill>
                <a:latin typeface="Times New Roman" pitchFamily="18" charset="0"/>
                <a:ea typeface="微軟正黑體" pitchFamily="34" charset="-120"/>
                <a:cs typeface="Times New Roman" pitchFamily="18" charset="0"/>
              </a:rPr>
              <a:t>統計圖表。</a:t>
            </a:r>
            <a:endParaRPr lang="en-US" altLang="zh-TW" sz="2800" dirty="0">
              <a:latin typeface="Times New Roman" pitchFamily="18" charset="0"/>
              <a:cs typeface="Times New Roman" pitchFamily="18" charset="0"/>
            </a:endParaRPr>
          </a:p>
          <a:p>
            <a:pPr lvl="1">
              <a:lnSpc>
                <a:spcPts val="4000"/>
              </a:lnSpc>
              <a:buFont typeface="Times New Roman" panose="02020603050405020304" pitchFamily="18" charset="0"/>
              <a:buChar char="–"/>
              <a:defRPr/>
            </a:pPr>
            <a:r>
              <a:rPr lang="zh-TW" altLang="en-US" sz="2800" kern="1200" dirty="0">
                <a:solidFill>
                  <a:schemeClr val="tx1"/>
                </a:solidFill>
                <a:latin typeface="Times New Roman" pitchFamily="18" charset="0"/>
                <a:ea typeface="微軟正黑體" pitchFamily="34" charset="-120"/>
                <a:cs typeface="Times New Roman" pitchFamily="18" charset="0"/>
              </a:rPr>
              <a:t>完成教育宣導、說明會及業務檢討會等活動</a:t>
            </a:r>
            <a:r>
              <a:rPr lang="en-US" altLang="zh-TW"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場</a:t>
            </a:r>
            <a:r>
              <a:rPr lang="zh-TW" altLang="en-US" sz="2800" kern="1200" dirty="0">
                <a:solidFill>
                  <a:schemeClr val="tx1"/>
                </a:solidFill>
                <a:latin typeface="Times New Roman" pitchFamily="18" charset="0"/>
                <a:ea typeface="微軟正黑體" pitchFamily="34" charset="-120"/>
                <a:cs typeface="Times New Roman" pitchFamily="18" charset="0"/>
              </a:rPr>
              <a:t>次，公害糾紛（雲林富喬案）場勘作業</a:t>
            </a:r>
            <a:r>
              <a:rPr lang="en-US" altLang="zh-TW"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場</a:t>
            </a:r>
            <a:r>
              <a:rPr lang="zh-TW" altLang="en-US" sz="2800" kern="1200" dirty="0">
                <a:solidFill>
                  <a:schemeClr val="tx1"/>
                </a:solidFill>
                <a:latin typeface="Times New Roman" pitchFamily="18" charset="0"/>
                <a:ea typeface="微軟正黑體" pitchFamily="34" charset="-120"/>
                <a:cs typeface="Times New Roman" pitchFamily="18" charset="0"/>
              </a:rPr>
              <a:t>。</a:t>
            </a:r>
            <a:endParaRPr lang="en-US" altLang="zh-TW" sz="2800" dirty="0">
              <a:latin typeface="Times New Roman" pitchFamily="18" charset="0"/>
              <a:cs typeface="Times New Roman" pitchFamily="18" charset="0"/>
            </a:endParaRPr>
          </a:p>
          <a:p>
            <a:pPr lvl="1">
              <a:lnSpc>
                <a:spcPts val="4000"/>
              </a:lnSpc>
              <a:buFont typeface="Times New Roman" panose="02020603050405020304" pitchFamily="18" charset="0"/>
              <a:buChar char="–"/>
              <a:defRPr/>
            </a:pPr>
            <a:r>
              <a:rPr lang="zh-TW" altLang="en-US" sz="2800" kern="1200" dirty="0">
                <a:solidFill>
                  <a:schemeClr val="tx1"/>
                </a:solidFill>
                <a:latin typeface="Times New Roman" pitchFamily="18" charset="0"/>
                <a:ea typeface="微軟正黑體" pitchFamily="34" charset="-120"/>
                <a:cs typeface="Times New Roman" pitchFamily="18" charset="0"/>
              </a:rPr>
              <a:t>環境保護行政訴訟案件計</a:t>
            </a:r>
            <a:r>
              <a:rPr lang="en-US" altLang="zh-TW" sz="28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43</a:t>
            </a:r>
            <a:r>
              <a:rPr lang="zh-TW" altLang="en-US" sz="2800" kern="1200" dirty="0" smtClean="0">
                <a:solidFill>
                  <a:srgbClr val="FF0000"/>
                </a:solidFill>
                <a:latin typeface="Times New Roman" pitchFamily="18" charset="0"/>
                <a:ea typeface="微軟正黑體" pitchFamily="34" charset="-120"/>
                <a:cs typeface="Times New Roman" pitchFamily="18" charset="0"/>
              </a:rPr>
              <a:t>件</a:t>
            </a:r>
            <a:r>
              <a:rPr lang="zh-TW" altLang="en-US" sz="2800" kern="1200" dirty="0">
                <a:solidFill>
                  <a:schemeClr val="tx1"/>
                </a:solidFill>
                <a:latin typeface="Times New Roman" pitchFamily="18" charset="0"/>
                <a:ea typeface="微軟正黑體" pitchFamily="34" charset="-120"/>
                <a:cs typeface="Times New Roman" pitchFamily="18" charset="0"/>
              </a:rPr>
              <a:t>；訴願決定撤銷案件數</a:t>
            </a:r>
            <a:r>
              <a:rPr lang="zh-TW" altLang="en-US" sz="2800" kern="1200" dirty="0" smtClean="0">
                <a:solidFill>
                  <a:schemeClr val="tx1"/>
                </a:solidFill>
                <a:latin typeface="Times New Roman" pitchFamily="18" charset="0"/>
                <a:ea typeface="微軟正黑體" pitchFamily="34" charset="-120"/>
                <a:cs typeface="Times New Roman" pitchFamily="18" charset="0"/>
              </a:rPr>
              <a:t>計</a:t>
            </a:r>
            <a:r>
              <a:rPr lang="en-US" altLang="zh-TW" sz="2800" dirty="0" smtClean="0">
                <a:solidFill>
                  <a:srgbClr val="FF0000"/>
                </a:solidFill>
                <a:latin typeface="Times New Roman" panose="02020603050405020304" pitchFamily="18" charset="0"/>
                <a:cs typeface="Times New Roman" panose="02020603050405020304" pitchFamily="18" charset="0"/>
              </a:rPr>
              <a:t>58</a:t>
            </a:r>
            <a:r>
              <a:rPr lang="zh-TW" altLang="en-US" sz="2800" kern="1200" dirty="0" smtClean="0">
                <a:solidFill>
                  <a:srgbClr val="FF0000"/>
                </a:solidFill>
                <a:latin typeface="Times New Roman" pitchFamily="18" charset="0"/>
                <a:ea typeface="微軟正黑體" pitchFamily="34" charset="-120"/>
                <a:cs typeface="Times New Roman" pitchFamily="18" charset="0"/>
              </a:rPr>
              <a:t>件</a:t>
            </a:r>
            <a:r>
              <a:rPr lang="zh-TW" altLang="en-US" sz="2800" kern="1200" dirty="0">
                <a:solidFill>
                  <a:schemeClr val="tx1"/>
                </a:solidFill>
                <a:latin typeface="Times New Roman" pitchFamily="18" charset="0"/>
                <a:ea typeface="微軟正黑體" pitchFamily="34" charset="-120"/>
                <a:cs typeface="Times New Roman" pitchFamily="18" charset="0"/>
              </a:rPr>
              <a:t>，占訴願決定件數比率</a:t>
            </a:r>
            <a:r>
              <a:rPr lang="en-US" altLang="zh-TW" sz="28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17.15</a:t>
            </a:r>
            <a:r>
              <a:rPr lang="en-US" altLang="zh-TW" sz="2800" kern="1200" dirty="0" smtClean="0">
                <a:solidFill>
                  <a:srgbClr val="FF0000"/>
                </a:solidFill>
                <a:latin typeface="Times New Roman" pitchFamily="18" charset="0"/>
                <a:ea typeface="微軟正黑體" pitchFamily="34" charset="-120"/>
                <a:cs typeface="Times New Roman" pitchFamily="18" charset="0"/>
              </a:rPr>
              <a:t>%</a:t>
            </a:r>
            <a:r>
              <a:rPr lang="zh-TW" altLang="en-US" sz="2800" kern="1200" dirty="0" smtClean="0">
                <a:latin typeface="Times New Roman" pitchFamily="18" charset="0"/>
                <a:ea typeface="微軟正黑體" pitchFamily="34" charset="-120"/>
                <a:cs typeface="Times New Roman" pitchFamily="18" charset="0"/>
              </a:rPr>
              <a:t>。</a:t>
            </a:r>
            <a:endParaRPr lang="en-US" altLang="zh-TW" sz="2800" kern="1200" dirty="0">
              <a:latin typeface="Times New Roman" pitchFamily="18" charset="0"/>
              <a:ea typeface="微軟正黑體" pitchFamily="34" charset="-120"/>
              <a:cs typeface="Times New Roman" pitchFamily="18" charset="0"/>
            </a:endParaRPr>
          </a:p>
        </p:txBody>
      </p:sp>
      <p:sp>
        <p:nvSpPr>
          <p:cNvPr id="34820" name="投影片編號版面配置區 3">
            <a:extLst>
              <a:ext uri="{FF2B5EF4-FFF2-40B4-BE49-F238E27FC236}">
                <a16:creationId xmlns:a16="http://schemas.microsoft.com/office/drawing/2014/main" id="{E9D4AFF8-00CB-4743-AE8F-57AFA3D10EFA}"/>
              </a:ext>
            </a:extLst>
          </p:cNvPr>
          <p:cNvSpPr>
            <a:spLocks noGrp="1" noChangeArrowheads="1"/>
          </p:cNvSpPr>
          <p:nvPr>
            <p:ph type="sldNum" sz="quarter" idx="4294967295"/>
          </p:nvPr>
        </p:nvSpPr>
        <p:spPr>
          <a:xfrm>
            <a:off x="0" y="6381750"/>
            <a:ext cx="8207375"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bg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bg1"/>
                </a:solidFill>
                <a:latin typeface="Arial" panose="020B0604020202020204" pitchFamily="34" charset="0"/>
                <a:ea typeface="標楷體" panose="03000509000000000000" pitchFamily="65" charset="-120"/>
              </a:defRPr>
            </a:lvl2pPr>
            <a:lvl3pPr marL="1143000" indent="-228600">
              <a:spcBef>
                <a:spcPct val="20000"/>
              </a:spcBef>
              <a:buChar char="•"/>
              <a:defRPr kumimoji="1" sz="2400">
                <a:solidFill>
                  <a:schemeClr val="bg1"/>
                </a:solidFill>
                <a:latin typeface="Arial" panose="020B0604020202020204" pitchFamily="34" charset="0"/>
                <a:ea typeface="標楷體" panose="03000509000000000000" pitchFamily="65" charset="-120"/>
              </a:defRPr>
            </a:lvl3pPr>
            <a:lvl4pPr marL="1600200" indent="-228600">
              <a:spcBef>
                <a:spcPct val="20000"/>
              </a:spcBef>
              <a:buChar char="–"/>
              <a:defRPr kumimoji="1" sz="2000">
                <a:solidFill>
                  <a:schemeClr val="bg1"/>
                </a:solidFill>
                <a:latin typeface="Arial" panose="020B0604020202020204" pitchFamily="34" charset="0"/>
                <a:ea typeface="標楷體" panose="03000509000000000000" pitchFamily="65" charset="-120"/>
              </a:defRPr>
            </a:lvl4pPr>
            <a:lvl5pPr marL="2057400" indent="-228600">
              <a:spcBef>
                <a:spcPct val="20000"/>
              </a:spcBef>
              <a:buChar char="»"/>
              <a:defRPr kumimoji="1" sz="2000">
                <a:solidFill>
                  <a:schemeClr val="bg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9pPr>
          </a:lstStyle>
          <a:p>
            <a:pPr>
              <a:spcBef>
                <a:spcPct val="0"/>
              </a:spcBef>
              <a:buFontTx/>
              <a:buNone/>
            </a:pPr>
            <a:fld id="{8DEFF6D4-722E-4EEB-B32B-07C30F5A7B33}" type="slidenum">
              <a:rPr lang="en-US" altLang="zh-TW" sz="1400" smtClean="0">
                <a:ea typeface="新細明體" panose="02020500000000000000" pitchFamily="18" charset="-120"/>
              </a:rPr>
              <a:pPr>
                <a:spcBef>
                  <a:spcPct val="0"/>
                </a:spcBef>
                <a:buFontTx/>
                <a:buNone/>
              </a:pPr>
              <a:t>18</a:t>
            </a:fld>
            <a:endParaRPr lang="en-US" altLang="zh-TW" sz="1400" dirty="0">
              <a:ea typeface="新細明體" panose="02020500000000000000" pitchFamily="18" charset="-120"/>
            </a:endParaRPr>
          </a:p>
        </p:txBody>
      </p:sp>
      <p:sp>
        <p:nvSpPr>
          <p:cNvPr id="9" name="標題 4">
            <a:extLst>
              <a:ext uri="{FF2B5EF4-FFF2-40B4-BE49-F238E27FC236}">
                <a16:creationId xmlns:a16="http://schemas.microsoft.com/office/drawing/2014/main" id="{A3A665A8-817D-4534-8B56-E864B6653214}"/>
              </a:ext>
            </a:extLst>
          </p:cNvPr>
          <p:cNvSpPr txBox="1">
            <a:spLocks noChangeArrowheads="1"/>
          </p:cNvSpPr>
          <p:nvPr/>
        </p:nvSpPr>
        <p:spPr>
          <a:xfrm>
            <a:off x="457200" y="151606"/>
            <a:ext cx="8229600" cy="64928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chemeClr val="tx1"/>
                </a:solidFill>
                <a:latin typeface="微軟正黑體" panose="020B0604030504040204" pitchFamily="34" charset="-120"/>
                <a:ea typeface="微軟正黑體" panose="020B0604030504040204" pitchFamily="34" charset="-120"/>
                <a:cs typeface="+mj-cs"/>
              </a:defRPr>
            </a:lvl1pPr>
          </a:lstStyle>
          <a:p>
            <a:pPr algn="ctr"/>
            <a:r>
              <a:rPr lang="zh-TW" altLang="en-US" sz="3600" dirty="0">
                <a:cs typeface="Times New Roman" panose="02020603050405020304" pitchFamily="18" charset="0"/>
              </a:rPr>
              <a:t>其他工作事項</a:t>
            </a:r>
            <a:r>
              <a:rPr lang="en-US" altLang="zh-TW" sz="2000" dirty="0">
                <a:cs typeface="Times New Roman" panose="02020603050405020304" pitchFamily="18" charset="0"/>
              </a:rPr>
              <a:t>(2/2)</a:t>
            </a:r>
            <a:endParaRPr lang="zh-TW" altLang="en-US" sz="2800" dirty="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編號版面配置區 3">
            <a:extLst>
              <a:ext uri="{FF2B5EF4-FFF2-40B4-BE49-F238E27FC236}">
                <a16:creationId xmlns:a16="http://schemas.microsoft.com/office/drawing/2014/main" id="{3204C9EE-B6C3-4796-BFF7-A901BF3EE5C6}"/>
              </a:ext>
            </a:extLst>
          </p:cNvPr>
          <p:cNvSpPr>
            <a:spLocks noGrp="1"/>
          </p:cNvSpPr>
          <p:nvPr>
            <p:ph type="sldNum" sz="quarter" idx="4294967295"/>
          </p:nvPr>
        </p:nvSpPr>
        <p:spPr>
          <a:xfrm>
            <a:off x="7010400" y="6381750"/>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bg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bg1"/>
                </a:solidFill>
                <a:latin typeface="Arial" panose="020B0604020202020204" pitchFamily="34" charset="0"/>
                <a:ea typeface="標楷體" panose="03000509000000000000" pitchFamily="65" charset="-120"/>
              </a:defRPr>
            </a:lvl2pPr>
            <a:lvl3pPr marL="1143000" indent="-228600">
              <a:spcBef>
                <a:spcPct val="20000"/>
              </a:spcBef>
              <a:buChar char="•"/>
              <a:defRPr kumimoji="1" sz="2400">
                <a:solidFill>
                  <a:schemeClr val="bg1"/>
                </a:solidFill>
                <a:latin typeface="Arial" panose="020B0604020202020204" pitchFamily="34" charset="0"/>
                <a:ea typeface="標楷體" panose="03000509000000000000" pitchFamily="65" charset="-120"/>
              </a:defRPr>
            </a:lvl3pPr>
            <a:lvl4pPr marL="1600200" indent="-228600">
              <a:spcBef>
                <a:spcPct val="20000"/>
              </a:spcBef>
              <a:buChar char="–"/>
              <a:defRPr kumimoji="1" sz="2000">
                <a:solidFill>
                  <a:schemeClr val="bg1"/>
                </a:solidFill>
                <a:latin typeface="Arial" panose="020B0604020202020204" pitchFamily="34" charset="0"/>
                <a:ea typeface="標楷體" panose="03000509000000000000" pitchFamily="65" charset="-120"/>
              </a:defRPr>
            </a:lvl4pPr>
            <a:lvl5pPr marL="2057400" indent="-228600">
              <a:spcBef>
                <a:spcPct val="20000"/>
              </a:spcBef>
              <a:buChar char="»"/>
              <a:defRPr kumimoji="1" sz="2000">
                <a:solidFill>
                  <a:schemeClr val="bg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9pPr>
          </a:lstStyle>
          <a:p>
            <a:pPr>
              <a:spcBef>
                <a:spcPct val="0"/>
              </a:spcBef>
              <a:buFontTx/>
              <a:buNone/>
            </a:pPr>
            <a:fld id="{B7BB5880-CF04-45F1-BEB9-9BA5A647D4F2}" type="slidenum">
              <a:rPr lang="zh-TW" altLang="en-US" sz="1400" smtClean="0">
                <a:solidFill>
                  <a:srgbClr val="000000"/>
                </a:solidFill>
                <a:ea typeface="新細明體" panose="02020500000000000000" pitchFamily="18" charset="-120"/>
              </a:rPr>
              <a:pPr>
                <a:spcBef>
                  <a:spcPct val="0"/>
                </a:spcBef>
                <a:buFontTx/>
                <a:buNone/>
              </a:pPr>
              <a:t>19</a:t>
            </a:fld>
            <a:endParaRPr lang="en-US" altLang="zh-TW" sz="1400">
              <a:solidFill>
                <a:srgbClr val="000000"/>
              </a:solidFill>
              <a:ea typeface="新細明體" panose="02020500000000000000" pitchFamily="18" charset="-120"/>
            </a:endParaRPr>
          </a:p>
        </p:txBody>
      </p:sp>
      <p:sp>
        <p:nvSpPr>
          <p:cNvPr id="35843" name="文字方塊 6">
            <a:extLst>
              <a:ext uri="{FF2B5EF4-FFF2-40B4-BE49-F238E27FC236}">
                <a16:creationId xmlns:a16="http://schemas.microsoft.com/office/drawing/2014/main" id="{164C20BC-5A6D-4DE7-9E4C-BDC41D86ABBD}"/>
              </a:ext>
            </a:extLst>
          </p:cNvPr>
          <p:cNvSpPr txBox="1">
            <a:spLocks noChangeArrowheads="1"/>
          </p:cNvSpPr>
          <p:nvPr/>
        </p:nvSpPr>
        <p:spPr bwMode="auto">
          <a:xfrm>
            <a:off x="827584" y="2564904"/>
            <a:ext cx="756084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bg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bg1"/>
                </a:solidFill>
                <a:latin typeface="Arial" panose="020B0604020202020204" pitchFamily="34" charset="0"/>
                <a:ea typeface="標楷體" panose="03000509000000000000" pitchFamily="65" charset="-120"/>
              </a:defRPr>
            </a:lvl2pPr>
            <a:lvl3pPr marL="1143000" indent="-228600">
              <a:spcBef>
                <a:spcPct val="20000"/>
              </a:spcBef>
              <a:buChar char="•"/>
              <a:defRPr kumimoji="1" sz="2400">
                <a:solidFill>
                  <a:schemeClr val="bg1"/>
                </a:solidFill>
                <a:latin typeface="Arial" panose="020B0604020202020204" pitchFamily="34" charset="0"/>
                <a:ea typeface="標楷體" panose="03000509000000000000" pitchFamily="65" charset="-120"/>
              </a:defRPr>
            </a:lvl3pPr>
            <a:lvl4pPr marL="1600200" indent="-228600">
              <a:spcBef>
                <a:spcPct val="20000"/>
              </a:spcBef>
              <a:buChar char="–"/>
              <a:defRPr kumimoji="1" sz="2000">
                <a:solidFill>
                  <a:schemeClr val="bg1"/>
                </a:solidFill>
                <a:latin typeface="Arial" panose="020B0604020202020204" pitchFamily="34" charset="0"/>
                <a:ea typeface="標楷體" panose="03000509000000000000" pitchFamily="65" charset="-120"/>
              </a:defRPr>
            </a:lvl4pPr>
            <a:lvl5pPr marL="2057400" indent="-228600">
              <a:spcBef>
                <a:spcPct val="20000"/>
              </a:spcBef>
              <a:buChar char="»"/>
              <a:defRPr kumimoji="1" sz="2000">
                <a:solidFill>
                  <a:schemeClr val="bg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9pPr>
          </a:lstStyle>
          <a:p>
            <a:pPr algn="just">
              <a:spcBef>
                <a:spcPct val="0"/>
              </a:spcBef>
              <a:buNone/>
            </a:pPr>
            <a:r>
              <a:rPr lang="zh-TW" altLang="en-US" sz="3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「行政院兒童及少年福利與權益推動小組」兒少委員</a:t>
            </a:r>
            <a:r>
              <a:rPr lang="zh-TW" altLang="en-US" sz="3600" b="1"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建請研議兒</a:t>
            </a:r>
            <a:r>
              <a:rPr lang="zh-TW" altLang="en-US" sz="3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少出</a:t>
            </a:r>
            <a:r>
              <a:rPr lang="zh-TW" altLang="en-US" sz="3600" b="1"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列席本署</a:t>
            </a:r>
            <a:r>
              <a:rPr lang="zh-TW" altLang="en-US" sz="3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人權工作</a:t>
            </a:r>
            <a:r>
              <a:rPr lang="zh-TW" altLang="en-US" sz="3600" b="1"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小組之</a:t>
            </a:r>
            <a:r>
              <a:rPr lang="zh-TW" altLang="en-US" sz="3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可行性</a:t>
            </a:r>
            <a:endParaRPr lang="zh-TW" altLang="en-US" sz="3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755576" y="2060848"/>
            <a:ext cx="7886700" cy="2913544"/>
          </a:xfrm>
        </p:spPr>
        <p:txBody>
          <a:bodyPr>
            <a:normAutofit/>
          </a:bodyPr>
          <a:lstStyle/>
          <a:p>
            <a:pPr algn="ctr">
              <a:lnSpc>
                <a:spcPct val="100000"/>
              </a:lnSpc>
            </a:pPr>
            <a:r>
              <a:rPr lang="zh-TW" altLang="en-US" sz="3600" dirty="0" smtClean="0"/>
              <a:t>前</a:t>
            </a:r>
            <a:r>
              <a:rPr lang="zh-TW" altLang="en-US" sz="3600" dirty="0"/>
              <a:t>次會議決議事項辦理情形</a:t>
            </a:r>
            <a:endParaRPr lang="zh-TW" altLang="en-US" sz="3600" dirty="0"/>
          </a:p>
        </p:txBody>
      </p:sp>
    </p:spTree>
    <p:extLst>
      <p:ext uri="{BB962C8B-B14F-4D97-AF65-F5344CB8AC3E}">
        <p14:creationId xmlns:p14="http://schemas.microsoft.com/office/powerpoint/2010/main" val="3333657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FFEA0FFC-5D04-452E-B828-0853901AD7CB}"/>
              </a:ext>
            </a:extLst>
          </p:cNvPr>
          <p:cNvSpPr>
            <a:spLocks noGrp="1"/>
          </p:cNvSpPr>
          <p:nvPr>
            <p:ph type="sldNum" sz="quarter" idx="4294967295"/>
          </p:nvPr>
        </p:nvSpPr>
        <p:spPr>
          <a:xfrm>
            <a:off x="0" y="6381750"/>
            <a:ext cx="820737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99FA5B-4F28-451F-AC07-90D6B9C7EA20}" type="slidenum">
              <a:rPr kumimoji="0" lang="en-US" altLang="zh-TW" sz="18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altLang="zh-TW"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 name="內容版面配置區 2"/>
          <p:cNvSpPr>
            <a:spLocks noGrp="1"/>
          </p:cNvSpPr>
          <p:nvPr>
            <p:ph idx="1"/>
          </p:nvPr>
        </p:nvSpPr>
        <p:spPr>
          <a:xfrm>
            <a:off x="265871" y="1052736"/>
            <a:ext cx="8496944" cy="5518658"/>
          </a:xfrm>
        </p:spPr>
        <p:txBody>
          <a:bodyPr>
            <a:noAutofit/>
          </a:bodyPr>
          <a:lstStyle/>
          <a:p>
            <a:pPr marL="447675" indent="-276225">
              <a:lnSpc>
                <a:spcPct val="100000"/>
              </a:lnSpc>
              <a:spcBef>
                <a:spcPts val="600"/>
              </a:spcBef>
              <a:buFont typeface="Wingdings" panose="05000000000000000000" pitchFamily="2" charset="2"/>
              <a:buChar char="Ø"/>
            </a:pPr>
            <a:r>
              <a:rPr lang="en-US" altLang="zh-TW" sz="2600" dirty="0" smtClean="0">
                <a:latin typeface="新細明體" panose="02020500000000000000" pitchFamily="18" charset="-120"/>
                <a:ea typeface="標楷體, cursive"/>
              </a:rPr>
              <a:t>110</a:t>
            </a:r>
            <a:r>
              <a:rPr lang="zh-TW" altLang="zh-TW" sz="2600" dirty="0" smtClean="0">
                <a:latin typeface="新細明體" panose="02020500000000000000" pitchFamily="18" charset="-120"/>
                <a:ea typeface="標楷體, cursive"/>
              </a:rPr>
              <a:t>年</a:t>
            </a:r>
            <a:r>
              <a:rPr lang="en-US" altLang="zh-TW" sz="2600" dirty="0" smtClean="0">
                <a:latin typeface="新細明體" panose="02020500000000000000" pitchFamily="18" charset="-120"/>
                <a:ea typeface="標楷體, cursive"/>
              </a:rPr>
              <a:t>8</a:t>
            </a:r>
            <a:r>
              <a:rPr lang="zh-TW" altLang="zh-TW" sz="2600" dirty="0">
                <a:latin typeface="新細明體" panose="02020500000000000000" pitchFamily="18" charset="-120"/>
                <a:ea typeface="標楷體, cursive"/>
              </a:rPr>
              <a:t>月</a:t>
            </a:r>
            <a:r>
              <a:rPr lang="en-US" altLang="zh-TW" sz="2600" dirty="0">
                <a:latin typeface="新細明體" panose="02020500000000000000" pitchFamily="18" charset="-120"/>
                <a:ea typeface="標楷體, cursive"/>
              </a:rPr>
              <a:t>9</a:t>
            </a:r>
            <a:r>
              <a:rPr lang="zh-TW" altLang="zh-TW" sz="2600" dirty="0" smtClean="0">
                <a:latin typeface="新細明體" panose="02020500000000000000" pitchFamily="18" charset="-120"/>
                <a:ea typeface="標楷體, cursive"/>
              </a:rPr>
              <a:t>日「</a:t>
            </a:r>
            <a:r>
              <a:rPr lang="zh-TW" altLang="zh-TW" sz="2600" dirty="0">
                <a:latin typeface="新細明體" panose="02020500000000000000" pitchFamily="18" charset="-120"/>
                <a:ea typeface="標楷體, cursive"/>
              </a:rPr>
              <a:t>行政院兒童及少年福利與權益推動小組」第</a:t>
            </a:r>
            <a:r>
              <a:rPr lang="en-US" altLang="zh-TW" sz="2600" dirty="0">
                <a:latin typeface="新細明體" panose="02020500000000000000" pitchFamily="18" charset="-120"/>
                <a:ea typeface="標楷體, cursive"/>
              </a:rPr>
              <a:t>4</a:t>
            </a:r>
            <a:r>
              <a:rPr lang="zh-TW" altLang="zh-TW" sz="2600" dirty="0">
                <a:latin typeface="新細明體" panose="02020500000000000000" pitchFamily="18" charset="-120"/>
                <a:ea typeface="標楷體, cursive"/>
              </a:rPr>
              <a:t>屆第</a:t>
            </a:r>
            <a:r>
              <a:rPr lang="en-US" altLang="zh-TW" sz="2600" dirty="0">
                <a:latin typeface="新細明體" panose="02020500000000000000" pitchFamily="18" charset="-120"/>
                <a:ea typeface="標楷體, cursive"/>
              </a:rPr>
              <a:t>3</a:t>
            </a:r>
            <a:r>
              <a:rPr lang="zh-TW" altLang="zh-TW" sz="2600" dirty="0">
                <a:latin typeface="新細明體" panose="02020500000000000000" pitchFamily="18" charset="-120"/>
                <a:ea typeface="標楷體, cursive"/>
              </a:rPr>
              <a:t>次會議，兒少委員提案討論有關「兒少參與環境議題與相關會議」建請研議兒少出</a:t>
            </a:r>
            <a:r>
              <a:rPr lang="zh-TW" altLang="zh-TW" sz="2600" dirty="0" smtClean="0">
                <a:latin typeface="新細明體" panose="02020500000000000000" pitchFamily="18" charset="-120"/>
                <a:ea typeface="標楷體, cursive"/>
              </a:rPr>
              <a:t>列席</a:t>
            </a:r>
            <a:r>
              <a:rPr lang="zh-TW" altLang="en-US" sz="2600" dirty="0" smtClean="0">
                <a:latin typeface="新細明體" panose="02020500000000000000" pitchFamily="18" charset="-120"/>
                <a:ea typeface="標楷體, cursive"/>
              </a:rPr>
              <a:t>本署</a:t>
            </a:r>
            <a:r>
              <a:rPr lang="zh-TW" altLang="zh-TW" sz="2600" dirty="0" smtClean="0">
                <a:latin typeface="新細明體" panose="02020500000000000000" pitchFamily="18" charset="-120"/>
                <a:ea typeface="標楷體, cursive"/>
              </a:rPr>
              <a:t>人權</a:t>
            </a:r>
            <a:r>
              <a:rPr lang="zh-TW" altLang="zh-TW" sz="2600" dirty="0">
                <a:latin typeface="新細明體" panose="02020500000000000000" pitchFamily="18" charset="-120"/>
                <a:ea typeface="標楷體, cursive"/>
              </a:rPr>
              <a:t>工作</a:t>
            </a:r>
            <a:r>
              <a:rPr lang="zh-TW" altLang="zh-TW" sz="2600" dirty="0" smtClean="0">
                <a:latin typeface="新細明體" panose="02020500000000000000" pitchFamily="18" charset="-120"/>
                <a:ea typeface="標楷體, cursive"/>
              </a:rPr>
              <a:t>小組之</a:t>
            </a:r>
            <a:r>
              <a:rPr lang="zh-TW" altLang="zh-TW" sz="2600" dirty="0">
                <a:latin typeface="新細明體" panose="02020500000000000000" pitchFamily="18" charset="-120"/>
                <a:ea typeface="標楷體, cursive"/>
              </a:rPr>
              <a:t>可行性，並透過中央兒少代表機制推選出列席之兒少代表。</a:t>
            </a:r>
            <a:endParaRPr lang="zh-TW" altLang="zh-TW" sz="2600" dirty="0">
              <a:latin typeface="新細明體" panose="02020500000000000000" pitchFamily="18" charset="-120"/>
              <a:ea typeface="新細明體" panose="02020500000000000000" pitchFamily="18" charset="-120"/>
            </a:endParaRPr>
          </a:p>
          <a:p>
            <a:pPr indent="0" algn="just">
              <a:lnSpc>
                <a:spcPct val="100000"/>
              </a:lnSpc>
              <a:spcBef>
                <a:spcPts val="600"/>
              </a:spcBef>
              <a:buFont typeface="Wingdings" panose="05000000000000000000" pitchFamily="2" charset="2"/>
              <a:buChar char="Ø"/>
            </a:pPr>
            <a:r>
              <a:rPr lang="zh-TW" altLang="zh-TW" sz="2600" dirty="0" smtClean="0">
                <a:latin typeface="新細明體" panose="02020500000000000000" pitchFamily="18" charset="-120"/>
                <a:ea typeface="標楷體, cursive"/>
              </a:rPr>
              <a:t>本</a:t>
            </a:r>
            <a:r>
              <a:rPr lang="zh-TW" altLang="zh-TW" sz="2600" dirty="0">
                <a:latin typeface="新細明體" panose="02020500000000000000" pitchFamily="18" charset="-120"/>
                <a:ea typeface="標楷體, cursive"/>
              </a:rPr>
              <a:t>署針對上開提案研處意見及該次會議決議如下：</a:t>
            </a:r>
            <a:endParaRPr lang="zh-TW" altLang="zh-TW" sz="2600" dirty="0">
              <a:latin typeface="新細明體" panose="02020500000000000000" pitchFamily="18" charset="-120"/>
              <a:ea typeface="新細明體" panose="02020500000000000000" pitchFamily="18" charset="-120"/>
            </a:endParaRPr>
          </a:p>
          <a:p>
            <a:pPr marL="804863" indent="-265113" algn="just">
              <a:lnSpc>
                <a:spcPct val="100000"/>
              </a:lnSpc>
              <a:spcBef>
                <a:spcPts val="600"/>
              </a:spcBef>
              <a:buFont typeface="Wingdings" panose="05000000000000000000" pitchFamily="2" charset="2"/>
              <a:buChar char="ü"/>
            </a:pPr>
            <a:r>
              <a:rPr lang="zh-TW" altLang="zh-TW" sz="2600" dirty="0" smtClean="0">
                <a:latin typeface="新細明體" panose="02020500000000000000" pitchFamily="18" charset="-120"/>
                <a:ea typeface="標楷體, cursive"/>
              </a:rPr>
              <a:t>本</a:t>
            </a:r>
            <a:r>
              <a:rPr lang="zh-TW" altLang="zh-TW" sz="2600" dirty="0">
                <a:latin typeface="新細明體" panose="02020500000000000000" pitchFamily="18" charset="-120"/>
                <a:ea typeface="標楷體, cursive"/>
              </a:rPr>
              <a:t>署研處意見為：本案將</a:t>
            </a:r>
            <a:r>
              <a:rPr lang="zh-TW" altLang="zh-TW" sz="2600" dirty="0">
                <a:solidFill>
                  <a:srgbClr val="FF0000"/>
                </a:solidFill>
                <a:latin typeface="新細明體" panose="02020500000000000000" pitchFamily="18" charset="-120"/>
                <a:ea typeface="標楷體, cursive"/>
              </a:rPr>
              <a:t>依本署人權工作小組設置要點第</a:t>
            </a:r>
            <a:r>
              <a:rPr lang="en-US" altLang="zh-TW" sz="2600" dirty="0">
                <a:solidFill>
                  <a:srgbClr val="FF0000"/>
                </a:solidFill>
                <a:latin typeface="新細明體" panose="02020500000000000000" pitchFamily="18" charset="-120"/>
                <a:ea typeface="標楷體, cursive"/>
              </a:rPr>
              <a:t>6</a:t>
            </a:r>
            <a:r>
              <a:rPr lang="zh-TW" altLang="zh-TW" sz="2600" dirty="0">
                <a:solidFill>
                  <a:srgbClr val="FF0000"/>
                </a:solidFill>
                <a:latin typeface="新細明體" panose="02020500000000000000" pitchFamily="18" charset="-120"/>
                <a:ea typeface="標楷體, cursive"/>
              </a:rPr>
              <a:t>點「本小組開會時，得視議題需要邀請學者、專家或相關機關代表出（列）席提供諮詢或報告」，後續視議題邀請兒少代表出列席</a:t>
            </a:r>
            <a:r>
              <a:rPr lang="zh-TW" altLang="zh-TW" sz="2600" dirty="0" smtClean="0">
                <a:latin typeface="新細明體" panose="02020500000000000000" pitchFamily="18" charset="-120"/>
                <a:ea typeface="標楷體, cursive"/>
              </a:rPr>
              <a:t>。</a:t>
            </a:r>
            <a:endParaRPr lang="en-US" altLang="zh-TW" sz="2600" dirty="0">
              <a:latin typeface="新細明體" panose="02020500000000000000" pitchFamily="18" charset="-120"/>
              <a:ea typeface="標楷體, cursive"/>
            </a:endParaRPr>
          </a:p>
          <a:p>
            <a:pPr marL="712788" indent="-173038" algn="just">
              <a:lnSpc>
                <a:spcPct val="100000"/>
              </a:lnSpc>
              <a:spcBef>
                <a:spcPts val="600"/>
              </a:spcBef>
              <a:buFont typeface="Wingdings" panose="05000000000000000000" pitchFamily="2" charset="2"/>
              <a:buChar char="ü"/>
            </a:pPr>
            <a:r>
              <a:rPr lang="zh-TW" altLang="zh-TW" sz="2600" dirty="0" smtClean="0">
                <a:latin typeface="新細明體" panose="02020500000000000000" pitchFamily="18" charset="-120"/>
                <a:ea typeface="標楷體, cursive"/>
              </a:rPr>
              <a:t>會議</a:t>
            </a:r>
            <a:r>
              <a:rPr lang="zh-TW" altLang="zh-TW" sz="2600" dirty="0">
                <a:latin typeface="新細明體" panose="02020500000000000000" pitchFamily="18" charset="-120"/>
                <a:ea typeface="標楷體, cursive"/>
              </a:rPr>
              <a:t>決議：</a:t>
            </a:r>
            <a:r>
              <a:rPr lang="zh-TW" altLang="zh-TW" sz="2600" dirty="0" smtClean="0">
                <a:latin typeface="新細明體" panose="02020500000000000000" pitchFamily="18" charset="-120"/>
                <a:ea typeface="標楷體, cursive"/>
              </a:rPr>
              <a:t>請</a:t>
            </a:r>
            <a:r>
              <a:rPr lang="zh-TW" altLang="en-US" sz="2600" dirty="0">
                <a:latin typeface="新細明體" panose="02020500000000000000" pitchFamily="18" charset="-120"/>
                <a:ea typeface="標楷體, cursive"/>
              </a:rPr>
              <a:t>本</a:t>
            </a:r>
            <a:r>
              <a:rPr lang="zh-TW" altLang="zh-TW" sz="2600" dirty="0" smtClean="0">
                <a:latin typeface="新細明體" panose="02020500000000000000" pitchFamily="18" charset="-120"/>
                <a:ea typeface="標楷體, cursive"/>
              </a:rPr>
              <a:t>署</a:t>
            </a:r>
            <a:r>
              <a:rPr lang="zh-TW" altLang="zh-TW" sz="2600" dirty="0">
                <a:latin typeface="新細明體" panose="02020500000000000000" pitchFamily="18" charset="-120"/>
                <a:ea typeface="標楷體, cursive"/>
              </a:rPr>
              <a:t>考量研修人權工作小組設置要點，使環境議題得</a:t>
            </a:r>
            <a:r>
              <a:rPr lang="zh-TW" altLang="zh-TW" sz="2600" dirty="0">
                <a:solidFill>
                  <a:srgbClr val="FF0000"/>
                </a:solidFill>
                <a:latin typeface="新細明體" panose="02020500000000000000" pitchFamily="18" charset="-120"/>
                <a:ea typeface="標楷體, cursive"/>
              </a:rPr>
              <a:t>適時納入身心障礙者、原住民族、兒童及少年等族群</a:t>
            </a:r>
            <a:r>
              <a:rPr lang="zh-TW" altLang="zh-TW" sz="2600" dirty="0" smtClean="0">
                <a:solidFill>
                  <a:srgbClr val="FF0000"/>
                </a:solidFill>
                <a:latin typeface="新細明體" panose="02020500000000000000" pitchFamily="18" charset="-120"/>
                <a:ea typeface="標楷體, cursive"/>
              </a:rPr>
              <a:t>參與</a:t>
            </a:r>
            <a:r>
              <a:rPr lang="zh-TW" altLang="zh-TW" sz="2600" dirty="0" smtClean="0">
                <a:latin typeface="新細明體" panose="02020500000000000000" pitchFamily="18" charset="-120"/>
                <a:ea typeface="標楷體, cursive"/>
              </a:rPr>
              <a:t>之</a:t>
            </a:r>
            <a:r>
              <a:rPr lang="zh-TW" altLang="zh-TW" sz="2600" dirty="0">
                <a:latin typeface="新細明體" panose="02020500000000000000" pitchFamily="18" charset="-120"/>
                <a:ea typeface="標楷體, cursive"/>
              </a:rPr>
              <a:t>辦理情形</a:t>
            </a:r>
            <a:r>
              <a:rPr lang="zh-TW" altLang="zh-TW" sz="2600" dirty="0" smtClean="0">
                <a:latin typeface="新細明體" panose="02020500000000000000" pitchFamily="18" charset="-120"/>
                <a:ea typeface="標楷體, cursive"/>
              </a:rPr>
              <a:t>。</a:t>
            </a:r>
            <a:endParaRPr lang="zh-TW" altLang="zh-TW" sz="2600" dirty="0">
              <a:latin typeface="新細明體" panose="02020500000000000000" pitchFamily="18" charset="-120"/>
              <a:ea typeface="新細明體" panose="02020500000000000000" pitchFamily="18" charset="-120"/>
            </a:endParaRPr>
          </a:p>
        </p:txBody>
      </p:sp>
      <p:sp>
        <p:nvSpPr>
          <p:cNvPr id="6" name="標題 1">
            <a:extLst>
              <a:ext uri="{FF2B5EF4-FFF2-40B4-BE49-F238E27FC236}">
                <a16:creationId xmlns:a16="http://schemas.microsoft.com/office/drawing/2014/main" id="{2DA0525B-B659-4AB7-8A51-5D16D1834524}"/>
              </a:ext>
            </a:extLst>
          </p:cNvPr>
          <p:cNvSpPr txBox="1">
            <a:spLocks/>
          </p:cNvSpPr>
          <p:nvPr/>
        </p:nvSpPr>
        <p:spPr>
          <a:xfrm>
            <a:off x="251520" y="67546"/>
            <a:ext cx="8892480" cy="76916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kern="1200">
                <a:solidFill>
                  <a:schemeClr val="tx1"/>
                </a:solidFill>
                <a:latin typeface="微軟正黑體" panose="020B0604030504040204" pitchFamily="34" charset="-120"/>
                <a:ea typeface="微軟正黑體" panose="020B0604030504040204" pitchFamily="34" charset="-120"/>
                <a:cs typeface="+mj-cs"/>
              </a:defRPr>
            </a:lvl1pPr>
          </a:lstStyle>
          <a:p>
            <a:pPr>
              <a:lnSpc>
                <a:spcPct val="100000"/>
              </a:lnSpc>
            </a:pPr>
            <a:r>
              <a:rPr lang="zh-TW" altLang="zh-TW" sz="3200" dirty="0" smtClean="0">
                <a:latin typeface="新細明體" panose="02020500000000000000" pitchFamily="18" charset="-120"/>
                <a:ea typeface="標楷體, cursive"/>
              </a:rPr>
              <a:t>兒少委員建</a:t>
            </a:r>
            <a:r>
              <a:rPr lang="zh-TW" altLang="en-US" sz="3200" dirty="0" smtClean="0">
                <a:latin typeface="新細明體" panose="02020500000000000000" pitchFamily="18" charset="-120"/>
                <a:ea typeface="標楷體, cursive"/>
              </a:rPr>
              <a:t>議</a:t>
            </a:r>
            <a:r>
              <a:rPr lang="zh-TW" altLang="zh-TW" sz="3200" dirty="0" smtClean="0">
                <a:latin typeface="新細明體" panose="02020500000000000000" pitchFamily="18" charset="-120"/>
                <a:ea typeface="標楷體, cursive"/>
              </a:rPr>
              <a:t>兒少出列席</a:t>
            </a:r>
            <a:r>
              <a:rPr lang="zh-TW" altLang="en-US" sz="3200" dirty="0" smtClean="0">
                <a:latin typeface="新細明體" panose="02020500000000000000" pitchFamily="18" charset="-120"/>
                <a:ea typeface="標楷體, cursive"/>
              </a:rPr>
              <a:t>本署</a:t>
            </a:r>
            <a:r>
              <a:rPr lang="zh-TW" altLang="zh-TW" sz="3200" dirty="0" smtClean="0">
                <a:latin typeface="新細明體" panose="02020500000000000000" pitchFamily="18" charset="-120"/>
                <a:ea typeface="標楷體, cursive"/>
              </a:rPr>
              <a:t>人權工作小組</a:t>
            </a:r>
            <a:r>
              <a:rPr lang="en-US" altLang="zh-TW" sz="3200" dirty="0" smtClean="0">
                <a:latin typeface="新細明體" panose="02020500000000000000" pitchFamily="18" charset="-120"/>
                <a:ea typeface="標楷體, cursive"/>
              </a:rPr>
              <a:t>(1/2)</a:t>
            </a:r>
            <a:endParaRPr lang="en-US" altLang="zh-TW" sz="3200" dirty="0">
              <a:latin typeface="新細明體" panose="02020500000000000000" pitchFamily="18" charset="-120"/>
              <a:ea typeface="標楷體, cursive"/>
            </a:endParaRPr>
          </a:p>
        </p:txBody>
      </p:sp>
    </p:spTree>
    <p:extLst>
      <p:ext uri="{BB962C8B-B14F-4D97-AF65-F5344CB8AC3E}">
        <p14:creationId xmlns:p14="http://schemas.microsoft.com/office/powerpoint/2010/main" val="1362544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FFEA0FFC-5D04-452E-B828-0853901AD7CB}"/>
              </a:ext>
            </a:extLst>
          </p:cNvPr>
          <p:cNvSpPr>
            <a:spLocks noGrp="1"/>
          </p:cNvSpPr>
          <p:nvPr>
            <p:ph type="sldNum" sz="quarter" idx="4294967295"/>
          </p:nvPr>
        </p:nvSpPr>
        <p:spPr>
          <a:xfrm>
            <a:off x="0" y="6381750"/>
            <a:ext cx="820737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99FA5B-4F28-451F-AC07-90D6B9C7EA20}" type="slidenum">
              <a:rPr kumimoji="0" lang="en-US" altLang="zh-TW" sz="18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altLang="zh-TW"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3" name="內容版面配置區 2"/>
          <p:cNvSpPr>
            <a:spLocks noGrp="1"/>
          </p:cNvSpPr>
          <p:nvPr>
            <p:ph idx="1"/>
          </p:nvPr>
        </p:nvSpPr>
        <p:spPr>
          <a:xfrm>
            <a:off x="395536" y="980728"/>
            <a:ext cx="8352928" cy="5329014"/>
          </a:xfrm>
        </p:spPr>
        <p:txBody>
          <a:bodyPr>
            <a:noAutofit/>
          </a:bodyPr>
          <a:lstStyle/>
          <a:p>
            <a:pPr marL="447675" indent="-276225" algn="just">
              <a:lnSpc>
                <a:spcPct val="100000"/>
              </a:lnSpc>
              <a:spcBef>
                <a:spcPts val="600"/>
              </a:spcBef>
              <a:buFont typeface="Wingdings" panose="05000000000000000000" pitchFamily="2" charset="2"/>
              <a:buChar char="Ø"/>
            </a:pPr>
            <a:r>
              <a:rPr lang="zh-TW" altLang="zh-TW" sz="2600" dirty="0" smtClean="0">
                <a:latin typeface="新細明體" panose="02020500000000000000" pitchFamily="18" charset="-120"/>
                <a:ea typeface="標楷體, cursive"/>
              </a:rPr>
              <a:t>本</a:t>
            </a:r>
            <a:r>
              <a:rPr lang="zh-TW" altLang="zh-TW" sz="2600" dirty="0">
                <a:latin typeface="新細明體" panose="02020500000000000000" pitchFamily="18" charset="-120"/>
                <a:ea typeface="標楷體, cursive"/>
              </a:rPr>
              <a:t>署於</a:t>
            </a:r>
            <a:r>
              <a:rPr lang="en-US" altLang="zh-TW" sz="2600" dirty="0">
                <a:latin typeface="新細明體" panose="02020500000000000000" pitchFamily="18" charset="-120"/>
                <a:ea typeface="標楷體, cursive"/>
              </a:rPr>
              <a:t>110</a:t>
            </a:r>
            <a:r>
              <a:rPr lang="zh-TW" altLang="zh-TW" sz="2600" dirty="0">
                <a:latin typeface="新細明體" panose="02020500000000000000" pitchFamily="18" charset="-120"/>
                <a:ea typeface="標楷體, cursive"/>
              </a:rPr>
              <a:t>年</a:t>
            </a:r>
            <a:r>
              <a:rPr lang="en-US" altLang="zh-TW" sz="2600" dirty="0">
                <a:latin typeface="新細明體" panose="02020500000000000000" pitchFamily="18" charset="-120"/>
                <a:ea typeface="標楷體, cursive"/>
              </a:rPr>
              <a:t>12</a:t>
            </a:r>
            <a:r>
              <a:rPr lang="zh-TW" altLang="zh-TW" sz="2600" dirty="0">
                <a:latin typeface="新細明體" panose="02020500000000000000" pitchFamily="18" charset="-120"/>
                <a:ea typeface="標楷體, cursive"/>
              </a:rPr>
              <a:t>月</a:t>
            </a:r>
            <a:r>
              <a:rPr lang="en-US" altLang="zh-TW" sz="2600" dirty="0">
                <a:latin typeface="新細明體" panose="02020500000000000000" pitchFamily="18" charset="-120"/>
                <a:ea typeface="標楷體, cursive"/>
              </a:rPr>
              <a:t>7</a:t>
            </a:r>
            <a:r>
              <a:rPr lang="zh-TW" altLang="zh-TW" sz="2600" dirty="0" smtClean="0">
                <a:latin typeface="新細明體" panose="02020500000000000000" pitchFamily="18" charset="-120"/>
                <a:ea typeface="標楷體, cursive"/>
              </a:rPr>
              <a:t>日</a:t>
            </a:r>
            <a:r>
              <a:rPr lang="zh-TW" altLang="en-US" sz="2600" dirty="0">
                <a:latin typeface="新細明體" panose="02020500000000000000" pitchFamily="18" charset="-120"/>
                <a:ea typeface="標楷體, cursive"/>
              </a:rPr>
              <a:t>「行政院兒童及少年福利與權益推動小組</a:t>
            </a:r>
            <a:r>
              <a:rPr lang="zh-TW" altLang="en-US" sz="2600" dirty="0" smtClean="0">
                <a:latin typeface="新細明體" panose="02020500000000000000" pitchFamily="18" charset="-120"/>
                <a:ea typeface="標楷體, cursive"/>
              </a:rPr>
              <a:t>」</a:t>
            </a:r>
            <a:r>
              <a:rPr lang="zh-TW" altLang="zh-TW" sz="2600" dirty="0" smtClean="0">
                <a:latin typeface="新細明體" panose="02020500000000000000" pitchFamily="18" charset="-120"/>
                <a:ea typeface="標楷體, cursive"/>
              </a:rPr>
              <a:t>第四</a:t>
            </a:r>
            <a:r>
              <a:rPr lang="zh-TW" altLang="zh-TW" sz="2600" dirty="0">
                <a:latin typeface="新細明體" panose="02020500000000000000" pitchFamily="18" charset="-120"/>
                <a:ea typeface="標楷體, cursive"/>
              </a:rPr>
              <a:t>屆第</a:t>
            </a:r>
            <a:r>
              <a:rPr lang="en-US" altLang="zh-TW" sz="2600" dirty="0">
                <a:latin typeface="新細明體" panose="02020500000000000000" pitchFamily="18" charset="-120"/>
                <a:ea typeface="標楷體, cursive"/>
              </a:rPr>
              <a:t>4</a:t>
            </a:r>
            <a:r>
              <a:rPr lang="zh-TW" altLang="zh-TW" sz="2600" dirty="0">
                <a:latin typeface="新細明體" panose="02020500000000000000" pitchFamily="18" charset="-120"/>
                <a:ea typeface="標楷體, cursive"/>
              </a:rPr>
              <a:t>次會議提報辦理情形為：</a:t>
            </a:r>
            <a:endParaRPr lang="zh-TW" altLang="zh-TW" sz="2600" dirty="0">
              <a:latin typeface="新細明體" panose="02020500000000000000" pitchFamily="18" charset="-120"/>
              <a:ea typeface="新細明體" panose="02020500000000000000" pitchFamily="18" charset="-120"/>
            </a:endParaRPr>
          </a:p>
          <a:p>
            <a:pPr marL="712788" indent="-265113" algn="just">
              <a:lnSpc>
                <a:spcPct val="100000"/>
              </a:lnSpc>
              <a:spcBef>
                <a:spcPts val="600"/>
              </a:spcBef>
              <a:buFont typeface="Wingdings" panose="05000000000000000000" pitchFamily="2" charset="2"/>
              <a:buChar char="ü"/>
            </a:pPr>
            <a:r>
              <a:rPr lang="zh-TW" altLang="zh-TW" sz="2600" dirty="0" smtClean="0">
                <a:solidFill>
                  <a:srgbClr val="FF0000"/>
                </a:solidFill>
                <a:latin typeface="新細明體" panose="02020500000000000000" pitchFamily="18" charset="-120"/>
                <a:ea typeface="標楷體, cursive"/>
              </a:rPr>
              <a:t>推動</a:t>
            </a:r>
            <a:r>
              <a:rPr lang="zh-TW" altLang="zh-TW" sz="2600" dirty="0">
                <a:solidFill>
                  <a:srgbClr val="FF0000"/>
                </a:solidFill>
                <a:latin typeface="新細明體" panose="02020500000000000000" pitchFamily="18" charset="-120"/>
                <a:ea typeface="標楷體, cursive"/>
              </a:rPr>
              <a:t>行政院人權保障政策</a:t>
            </a:r>
            <a:r>
              <a:rPr lang="zh-TW" altLang="zh-TW" sz="2600" dirty="0">
                <a:latin typeface="新細明體" panose="02020500000000000000" pitchFamily="18" charset="-120"/>
                <a:ea typeface="標楷體, cursive"/>
              </a:rPr>
              <a:t>，落實本署主管之人權保障業務，促進民間參與監督及實踐過程透明化，</a:t>
            </a:r>
            <a:r>
              <a:rPr lang="zh-TW" altLang="zh-TW" sz="2600" dirty="0">
                <a:solidFill>
                  <a:srgbClr val="FF0000"/>
                </a:solidFill>
                <a:latin typeface="新細明體" panose="02020500000000000000" pitchFamily="18" charset="-120"/>
                <a:ea typeface="標楷體, cursive"/>
              </a:rPr>
              <a:t>本署已設置人權工作小組，並訂定本署人權工作小組設置要點</a:t>
            </a:r>
            <a:r>
              <a:rPr lang="zh-TW" altLang="zh-TW" sz="2600" dirty="0" smtClean="0">
                <a:latin typeface="新細明體" panose="02020500000000000000" pitchFamily="18" charset="-120"/>
                <a:ea typeface="標楷體, cursive"/>
              </a:rPr>
              <a:t>。</a:t>
            </a:r>
            <a:endParaRPr lang="en-US" altLang="zh-TW" sz="2600" dirty="0" smtClean="0">
              <a:latin typeface="新細明體" panose="02020500000000000000" pitchFamily="18" charset="-120"/>
              <a:ea typeface="新細明體" panose="02020500000000000000" pitchFamily="18" charset="-120"/>
            </a:endParaRPr>
          </a:p>
          <a:p>
            <a:pPr marL="630238" indent="-182563" algn="just">
              <a:lnSpc>
                <a:spcPct val="100000"/>
              </a:lnSpc>
              <a:spcBef>
                <a:spcPts val="600"/>
              </a:spcBef>
              <a:buFont typeface="Wingdings" panose="05000000000000000000" pitchFamily="2" charset="2"/>
              <a:buChar char="ü"/>
            </a:pPr>
            <a:r>
              <a:rPr lang="zh-TW" altLang="zh-TW" sz="2600" dirty="0" smtClean="0">
                <a:solidFill>
                  <a:srgbClr val="FF0000"/>
                </a:solidFill>
                <a:latin typeface="新細明體" panose="02020500000000000000" pitchFamily="18" charset="-120"/>
                <a:ea typeface="標楷體, cursive"/>
              </a:rPr>
              <a:t>本</a:t>
            </a:r>
            <a:r>
              <a:rPr lang="zh-TW" altLang="zh-TW" sz="2600" dirty="0">
                <a:solidFill>
                  <a:srgbClr val="FF0000"/>
                </a:solidFill>
                <a:latin typeface="新細明體" panose="02020500000000000000" pitchFamily="18" charset="-120"/>
                <a:ea typeface="標楷體, cursive"/>
              </a:rPr>
              <a:t>署將於</a:t>
            </a:r>
            <a:r>
              <a:rPr lang="en-US" altLang="zh-TW" sz="2600" dirty="0">
                <a:solidFill>
                  <a:srgbClr val="FF0000"/>
                </a:solidFill>
                <a:latin typeface="新細明體" panose="02020500000000000000" pitchFamily="18" charset="-120"/>
                <a:ea typeface="標楷體, cursive"/>
              </a:rPr>
              <a:t>111</a:t>
            </a:r>
            <a:r>
              <a:rPr lang="zh-TW" altLang="zh-TW" sz="2600" dirty="0">
                <a:solidFill>
                  <a:srgbClr val="FF0000"/>
                </a:solidFill>
                <a:latin typeface="新細明體" panose="02020500000000000000" pitchFamily="18" charset="-120"/>
                <a:ea typeface="標楷體, cursive"/>
              </a:rPr>
              <a:t>年上半年辦理下（第</a:t>
            </a:r>
            <a:r>
              <a:rPr lang="en-US" altLang="zh-TW" sz="2600" dirty="0">
                <a:solidFill>
                  <a:srgbClr val="FF0000"/>
                </a:solidFill>
                <a:latin typeface="新細明體" panose="02020500000000000000" pitchFamily="18" charset="-120"/>
                <a:ea typeface="標楷體, cursive"/>
              </a:rPr>
              <a:t>7</a:t>
            </a:r>
            <a:r>
              <a:rPr lang="zh-TW" altLang="zh-TW" sz="2600" dirty="0">
                <a:solidFill>
                  <a:srgbClr val="FF0000"/>
                </a:solidFill>
                <a:latin typeface="新細明體" panose="02020500000000000000" pitchFamily="18" charset="-120"/>
                <a:ea typeface="標楷體, cursive"/>
              </a:rPr>
              <a:t>）屆委員改選時，將身心障礙者、原住民族、兒童及少年等族群納入建議委員名單</a:t>
            </a:r>
            <a:r>
              <a:rPr lang="zh-TW" altLang="zh-TW" sz="2600" dirty="0">
                <a:latin typeface="新細明體" panose="02020500000000000000" pitchFamily="18" charset="-120"/>
                <a:ea typeface="標楷體, cursive"/>
              </a:rPr>
              <a:t>，以期使各族群皆能參與環境相關議題，並提供建議意見。</a:t>
            </a:r>
            <a:endParaRPr lang="zh-TW" altLang="zh-TW" sz="2600" dirty="0">
              <a:latin typeface="新細明體" panose="02020500000000000000" pitchFamily="18" charset="-120"/>
              <a:ea typeface="新細明體" panose="02020500000000000000" pitchFamily="18" charset="-120"/>
            </a:endParaRPr>
          </a:p>
          <a:p>
            <a:pPr marL="447675" indent="-276225" algn="just">
              <a:lnSpc>
                <a:spcPct val="100000"/>
              </a:lnSpc>
              <a:spcBef>
                <a:spcPts val="600"/>
              </a:spcBef>
              <a:buFont typeface="Wingdings" panose="05000000000000000000" pitchFamily="2" charset="2"/>
              <a:buChar char="Ø"/>
            </a:pPr>
            <a:r>
              <a:rPr lang="zh-TW" altLang="zh-TW" sz="2600" dirty="0" smtClean="0">
                <a:latin typeface="新細明體" panose="02020500000000000000" pitchFamily="18" charset="-120"/>
                <a:ea typeface="標楷體, cursive"/>
              </a:rPr>
              <a:t>在</a:t>
            </a:r>
            <a:r>
              <a:rPr lang="zh-TW" altLang="zh-TW" sz="2600" dirty="0">
                <a:latin typeface="新細明體" panose="02020500000000000000" pitchFamily="18" charset="-120"/>
                <a:ea typeface="標楷體, cursive"/>
              </a:rPr>
              <a:t>該推動小組第四屆第</a:t>
            </a:r>
            <a:r>
              <a:rPr lang="en-US" altLang="zh-TW" sz="2600" dirty="0">
                <a:latin typeface="新細明體" panose="02020500000000000000" pitchFamily="18" charset="-120"/>
                <a:ea typeface="標楷體, cursive"/>
              </a:rPr>
              <a:t>4</a:t>
            </a:r>
            <a:r>
              <a:rPr lang="zh-TW" altLang="zh-TW" sz="2600" dirty="0">
                <a:latin typeface="新細明體" panose="02020500000000000000" pitchFamily="18" charset="-120"/>
                <a:ea typeface="標楷體, cursive"/>
              </a:rPr>
              <a:t>次會議上，賴淳良委員建議本署應該要提到本日召開之人權工作小組會議討論確認，並經主席作成決議，爰就本事項提會報告</a:t>
            </a:r>
            <a:r>
              <a:rPr lang="zh-TW" altLang="zh-TW" sz="2600" dirty="0" smtClean="0">
                <a:latin typeface="新細明體" panose="02020500000000000000" pitchFamily="18" charset="-120"/>
                <a:ea typeface="標楷體, cursive"/>
              </a:rPr>
              <a:t>。</a:t>
            </a:r>
            <a:endParaRPr lang="zh-TW" altLang="zh-TW" sz="2600" dirty="0">
              <a:latin typeface="新細明體" panose="02020500000000000000" pitchFamily="18" charset="-120"/>
              <a:ea typeface="新細明體" panose="02020500000000000000" pitchFamily="18" charset="-120"/>
            </a:endParaRPr>
          </a:p>
        </p:txBody>
      </p:sp>
      <p:sp>
        <p:nvSpPr>
          <p:cNvPr id="7" name="標題 1">
            <a:extLst>
              <a:ext uri="{FF2B5EF4-FFF2-40B4-BE49-F238E27FC236}">
                <a16:creationId xmlns:a16="http://schemas.microsoft.com/office/drawing/2014/main" id="{2DA0525B-B659-4AB7-8A51-5D16D1834524}"/>
              </a:ext>
            </a:extLst>
          </p:cNvPr>
          <p:cNvSpPr txBox="1">
            <a:spLocks/>
          </p:cNvSpPr>
          <p:nvPr/>
        </p:nvSpPr>
        <p:spPr>
          <a:xfrm>
            <a:off x="249208" y="24024"/>
            <a:ext cx="8787288" cy="648072"/>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000" b="1" kern="1200">
                <a:solidFill>
                  <a:schemeClr val="tx1"/>
                </a:solidFill>
                <a:latin typeface="微軟正黑體" panose="020B0604030504040204" pitchFamily="34" charset="-120"/>
                <a:ea typeface="微軟正黑體" panose="020B0604030504040204" pitchFamily="34" charset="-120"/>
                <a:cs typeface="+mj-cs"/>
              </a:defRPr>
            </a:lvl1pPr>
          </a:lstStyle>
          <a:p>
            <a:pPr>
              <a:lnSpc>
                <a:spcPct val="100000"/>
              </a:lnSpc>
            </a:pPr>
            <a:r>
              <a:rPr lang="zh-TW" altLang="zh-TW" sz="3200" dirty="0" smtClean="0">
                <a:latin typeface="新細明體" panose="02020500000000000000" pitchFamily="18" charset="-120"/>
                <a:ea typeface="標楷體, cursive"/>
              </a:rPr>
              <a:t>兒少委員建</a:t>
            </a:r>
            <a:r>
              <a:rPr lang="zh-TW" altLang="en-US" sz="3200" dirty="0" smtClean="0">
                <a:latin typeface="新細明體" panose="02020500000000000000" pitchFamily="18" charset="-120"/>
                <a:ea typeface="標楷體, cursive"/>
              </a:rPr>
              <a:t>議</a:t>
            </a:r>
            <a:r>
              <a:rPr lang="zh-TW" altLang="zh-TW" sz="3200" dirty="0" smtClean="0">
                <a:latin typeface="新細明體" panose="02020500000000000000" pitchFamily="18" charset="-120"/>
                <a:ea typeface="標楷體, cursive"/>
              </a:rPr>
              <a:t>兒少出列席</a:t>
            </a:r>
            <a:r>
              <a:rPr lang="zh-TW" altLang="en-US" sz="3200" dirty="0" smtClean="0">
                <a:latin typeface="新細明體" panose="02020500000000000000" pitchFamily="18" charset="-120"/>
                <a:ea typeface="標楷體, cursive"/>
              </a:rPr>
              <a:t>本署</a:t>
            </a:r>
            <a:r>
              <a:rPr lang="zh-TW" altLang="zh-TW" sz="3200" dirty="0" smtClean="0">
                <a:latin typeface="新細明體" panose="02020500000000000000" pitchFamily="18" charset="-120"/>
                <a:ea typeface="標楷體, cursive"/>
              </a:rPr>
              <a:t>人權工作小組</a:t>
            </a:r>
            <a:r>
              <a:rPr lang="en-US" altLang="zh-TW" sz="3200" dirty="0">
                <a:latin typeface="新細明體" panose="02020500000000000000" pitchFamily="18" charset="-120"/>
                <a:ea typeface="標楷體, cursive"/>
              </a:rPr>
              <a:t>(2/2</a:t>
            </a:r>
            <a:r>
              <a:rPr lang="en-US" altLang="zh-TW" sz="3200" dirty="0" smtClean="0">
                <a:latin typeface="新細明體" panose="02020500000000000000" pitchFamily="18" charset="-120"/>
                <a:ea typeface="標楷體, cursive"/>
              </a:rPr>
              <a:t>)</a:t>
            </a:r>
            <a:endParaRPr lang="en-US" altLang="zh-TW" sz="3200" dirty="0">
              <a:latin typeface="新細明體" panose="02020500000000000000" pitchFamily="18" charset="-120"/>
              <a:ea typeface="標楷體, cursive"/>
            </a:endParaRPr>
          </a:p>
        </p:txBody>
      </p:sp>
    </p:spTree>
    <p:extLst>
      <p:ext uri="{BB962C8B-B14F-4D97-AF65-F5344CB8AC3E}">
        <p14:creationId xmlns:p14="http://schemas.microsoft.com/office/powerpoint/2010/main" val="3825688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4" name="Rectangle 6">
            <a:extLst>
              <a:ext uri="{FF2B5EF4-FFF2-40B4-BE49-F238E27FC236}">
                <a16:creationId xmlns:a16="http://schemas.microsoft.com/office/drawing/2014/main" id="{7A4D45DF-B5DE-42F7-9D85-0DA7652D0027}"/>
              </a:ext>
            </a:extLst>
          </p:cNvPr>
          <p:cNvSpPr>
            <a:spLocks noChangeArrowheads="1"/>
          </p:cNvSpPr>
          <p:nvPr/>
        </p:nvSpPr>
        <p:spPr bwMode="auto">
          <a:xfrm>
            <a:off x="1166813" y="2517775"/>
            <a:ext cx="68087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bg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bg1"/>
                </a:solidFill>
                <a:latin typeface="Arial" panose="020B0604020202020204" pitchFamily="34" charset="0"/>
                <a:ea typeface="標楷體" panose="03000509000000000000" pitchFamily="65" charset="-120"/>
              </a:defRPr>
            </a:lvl2pPr>
            <a:lvl3pPr marL="1143000" indent="-228600">
              <a:spcBef>
                <a:spcPct val="20000"/>
              </a:spcBef>
              <a:buChar char="•"/>
              <a:defRPr kumimoji="1" sz="2400">
                <a:solidFill>
                  <a:schemeClr val="bg1"/>
                </a:solidFill>
                <a:latin typeface="Arial" panose="020B0604020202020204" pitchFamily="34" charset="0"/>
                <a:ea typeface="標楷體" panose="03000509000000000000" pitchFamily="65" charset="-120"/>
              </a:defRPr>
            </a:lvl3pPr>
            <a:lvl4pPr marL="1600200" indent="-228600">
              <a:spcBef>
                <a:spcPct val="20000"/>
              </a:spcBef>
              <a:buChar char="–"/>
              <a:defRPr kumimoji="1" sz="2000">
                <a:solidFill>
                  <a:schemeClr val="bg1"/>
                </a:solidFill>
                <a:latin typeface="Arial" panose="020B0604020202020204" pitchFamily="34" charset="0"/>
                <a:ea typeface="標楷體" panose="03000509000000000000" pitchFamily="65" charset="-120"/>
              </a:defRPr>
            </a:lvl4pPr>
            <a:lvl5pPr marL="2057400" indent="-228600">
              <a:spcBef>
                <a:spcPct val="20000"/>
              </a:spcBef>
              <a:buChar char="»"/>
              <a:defRPr kumimoji="1" sz="2000">
                <a:solidFill>
                  <a:schemeClr val="bg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9pPr>
          </a:lstStyle>
          <a:p>
            <a:pPr algn="ctr">
              <a:lnSpc>
                <a:spcPct val="90000"/>
              </a:lnSpc>
              <a:spcBef>
                <a:spcPct val="0"/>
              </a:spcBef>
              <a:buFontTx/>
              <a:buNone/>
            </a:pPr>
            <a:r>
              <a:rPr kumimoji="0" lang="zh-TW" altLang="en-US" sz="8800" b="1" dirty="0">
                <a:solidFill>
                  <a:srgbClr val="000066"/>
                </a:solidFill>
                <a:latin typeface="微軟正黑體" panose="020B0604030504040204" pitchFamily="34" charset="-120"/>
                <a:ea typeface="微軟正黑體" panose="020B0604030504040204" pitchFamily="34" charset="-120"/>
              </a:rPr>
              <a:t>敬請</a:t>
            </a:r>
            <a:r>
              <a:rPr kumimoji="0" lang="zh-TW" altLang="en-US" sz="8800" b="1" dirty="0" smtClean="0">
                <a:solidFill>
                  <a:srgbClr val="000066"/>
                </a:solidFill>
                <a:latin typeface="微軟正黑體" panose="020B0604030504040204" pitchFamily="34" charset="-120"/>
                <a:ea typeface="微軟正黑體" panose="020B0604030504040204" pitchFamily="34" charset="-120"/>
              </a:rPr>
              <a:t>指正</a:t>
            </a:r>
            <a:endParaRPr kumimoji="0" lang="zh-TW" altLang="en-US" sz="8800" b="1" dirty="0">
              <a:solidFill>
                <a:srgbClr val="000066"/>
              </a:solidFill>
              <a:latin typeface="微軟正黑體" panose="020B0604030504040204" pitchFamily="34" charset="-120"/>
              <a:ea typeface="微軟正黑體" panose="020B0604030504040204" pitchFamily="34" charset="-120"/>
            </a:endParaRPr>
          </a:p>
        </p:txBody>
      </p:sp>
      <p:sp>
        <p:nvSpPr>
          <p:cNvPr id="22535" name="Text Box 7">
            <a:extLst>
              <a:ext uri="{FF2B5EF4-FFF2-40B4-BE49-F238E27FC236}">
                <a16:creationId xmlns:a16="http://schemas.microsoft.com/office/drawing/2014/main" id="{EE9C2166-38C5-4C6D-979E-718EC553479B}"/>
              </a:ext>
            </a:extLst>
          </p:cNvPr>
          <p:cNvSpPr txBox="1">
            <a:spLocks noChangeArrowheads="1"/>
          </p:cNvSpPr>
          <p:nvPr/>
        </p:nvSpPr>
        <p:spPr bwMode="auto">
          <a:xfrm>
            <a:off x="2362200" y="3743325"/>
            <a:ext cx="5219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bg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bg1"/>
                </a:solidFill>
                <a:latin typeface="Arial" panose="020B0604020202020204" pitchFamily="34" charset="0"/>
                <a:ea typeface="標楷體" panose="03000509000000000000" pitchFamily="65" charset="-120"/>
              </a:defRPr>
            </a:lvl2pPr>
            <a:lvl3pPr marL="1143000" indent="-228600">
              <a:spcBef>
                <a:spcPct val="20000"/>
              </a:spcBef>
              <a:buChar char="•"/>
              <a:defRPr kumimoji="1" sz="2400">
                <a:solidFill>
                  <a:schemeClr val="bg1"/>
                </a:solidFill>
                <a:latin typeface="Arial" panose="020B0604020202020204" pitchFamily="34" charset="0"/>
                <a:ea typeface="標楷體" panose="03000509000000000000" pitchFamily="65" charset="-120"/>
              </a:defRPr>
            </a:lvl3pPr>
            <a:lvl4pPr marL="1600200" indent="-228600">
              <a:spcBef>
                <a:spcPct val="20000"/>
              </a:spcBef>
              <a:buChar char="–"/>
              <a:defRPr kumimoji="1" sz="2000">
                <a:solidFill>
                  <a:schemeClr val="bg1"/>
                </a:solidFill>
                <a:latin typeface="Arial" panose="020B0604020202020204" pitchFamily="34" charset="0"/>
                <a:ea typeface="標楷體" panose="03000509000000000000" pitchFamily="65" charset="-120"/>
              </a:defRPr>
            </a:lvl4pPr>
            <a:lvl5pPr marL="2057400" indent="-228600">
              <a:spcBef>
                <a:spcPct val="20000"/>
              </a:spcBef>
              <a:buChar char="»"/>
              <a:defRPr kumimoji="1" sz="2000">
                <a:solidFill>
                  <a:schemeClr val="bg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9pPr>
          </a:lstStyle>
          <a:p>
            <a:pPr eaLnBrk="1" hangingPunct="1">
              <a:lnSpc>
                <a:spcPct val="90000"/>
              </a:lnSpc>
              <a:spcBef>
                <a:spcPct val="0"/>
              </a:spcBef>
              <a:buFontTx/>
              <a:buNone/>
            </a:pPr>
            <a:r>
              <a:rPr lang="en-US" altLang="zh-TW" b="1">
                <a:solidFill>
                  <a:srgbClr val="000066"/>
                </a:solidFill>
                <a:latin typeface="Dotum" panose="020B0503020000020004" pitchFamily="34" charset="-127"/>
                <a:ea typeface="Dotum" panose="020B0503020000020004" pitchFamily="34" charset="-127"/>
                <a:cs typeface="Dotum" panose="020B0503020000020004" pitchFamily="34" charset="-127"/>
              </a:rPr>
              <a:t>http://</a:t>
            </a:r>
            <a:r>
              <a:rPr lang="en-US" altLang="zh-TW" b="1">
                <a:solidFill>
                  <a:srgbClr val="000066"/>
                </a:solidFill>
                <a:latin typeface="Times New Roman" panose="02020603050405020304" pitchFamily="18" charset="0"/>
                <a:ea typeface="Dotum" panose="020B0503020000020004" pitchFamily="34" charset="-127"/>
                <a:cs typeface="Times New Roman" panose="02020603050405020304" pitchFamily="18" charset="0"/>
              </a:rPr>
              <a:t>www.epa.gov.tw</a:t>
            </a:r>
            <a:r>
              <a:rPr lang="en-US" altLang="zh-TW">
                <a:solidFill>
                  <a:srgbClr val="000066"/>
                </a:solidFill>
                <a:latin typeface="Dotum" panose="020B0503020000020004" pitchFamily="34" charset="-127"/>
                <a:ea typeface="Dotum" panose="020B0503020000020004" pitchFamily="34" charset="-127"/>
                <a:cs typeface="Dotum" panose="020B0503020000020004" pitchFamily="34" charset="-127"/>
              </a:rPr>
              <a:t/>
            </a:r>
            <a:br>
              <a:rPr lang="en-US" altLang="zh-TW">
                <a:solidFill>
                  <a:srgbClr val="000066"/>
                </a:solidFill>
                <a:latin typeface="Dotum" panose="020B0503020000020004" pitchFamily="34" charset="-127"/>
                <a:ea typeface="Dotum" panose="020B0503020000020004" pitchFamily="34" charset="-127"/>
                <a:cs typeface="Dotum" panose="020B0503020000020004" pitchFamily="34" charset="-127"/>
              </a:rPr>
            </a:br>
            <a:endParaRPr kumimoji="0" lang="en-US" altLang="zh-TW" sz="2800">
              <a:solidFill>
                <a:srgbClr val="000099"/>
              </a:solidFill>
              <a:latin typeface="Times New Roman" panose="02020603050405020304" pitchFamily="18" charset="0"/>
              <a:ea typeface="新細明體" panose="02020500000000000000" pitchFamily="18" charset="-120"/>
            </a:endParaRPr>
          </a:p>
        </p:txBody>
      </p:sp>
      <p:sp>
        <p:nvSpPr>
          <p:cNvPr id="37892" name="投影片編號版面配置區 3">
            <a:extLst>
              <a:ext uri="{FF2B5EF4-FFF2-40B4-BE49-F238E27FC236}">
                <a16:creationId xmlns:a16="http://schemas.microsoft.com/office/drawing/2014/main" id="{8C7D3763-941E-44D6-A336-C59EFBF08E5E}"/>
              </a:ext>
            </a:extLst>
          </p:cNvPr>
          <p:cNvSpPr>
            <a:spLocks noGrp="1"/>
          </p:cNvSpPr>
          <p:nvPr>
            <p:ph type="sldNum" sz="quarter" idx="4294967295"/>
          </p:nvPr>
        </p:nvSpPr>
        <p:spPr>
          <a:xfrm>
            <a:off x="0" y="6381750"/>
            <a:ext cx="8207375"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bg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bg1"/>
                </a:solidFill>
                <a:latin typeface="Arial" panose="020B0604020202020204" pitchFamily="34" charset="0"/>
                <a:ea typeface="標楷體" panose="03000509000000000000" pitchFamily="65" charset="-120"/>
              </a:defRPr>
            </a:lvl2pPr>
            <a:lvl3pPr marL="1143000" indent="-228600">
              <a:spcBef>
                <a:spcPct val="20000"/>
              </a:spcBef>
              <a:buChar char="•"/>
              <a:defRPr kumimoji="1" sz="2400">
                <a:solidFill>
                  <a:schemeClr val="bg1"/>
                </a:solidFill>
                <a:latin typeface="Arial" panose="020B0604020202020204" pitchFamily="34" charset="0"/>
                <a:ea typeface="標楷體" panose="03000509000000000000" pitchFamily="65" charset="-120"/>
              </a:defRPr>
            </a:lvl3pPr>
            <a:lvl4pPr marL="1600200" indent="-228600">
              <a:spcBef>
                <a:spcPct val="20000"/>
              </a:spcBef>
              <a:buChar char="–"/>
              <a:defRPr kumimoji="1" sz="2000">
                <a:solidFill>
                  <a:schemeClr val="bg1"/>
                </a:solidFill>
                <a:latin typeface="Arial" panose="020B0604020202020204" pitchFamily="34" charset="0"/>
                <a:ea typeface="標楷體" panose="03000509000000000000" pitchFamily="65" charset="-120"/>
              </a:defRPr>
            </a:lvl4pPr>
            <a:lvl5pPr marL="2057400" indent="-228600">
              <a:spcBef>
                <a:spcPct val="20000"/>
              </a:spcBef>
              <a:buChar char="»"/>
              <a:defRPr kumimoji="1" sz="2000">
                <a:solidFill>
                  <a:schemeClr val="bg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9pPr>
          </a:lstStyle>
          <a:p>
            <a:pPr>
              <a:spcBef>
                <a:spcPct val="0"/>
              </a:spcBef>
              <a:buFontTx/>
              <a:buNone/>
            </a:pPr>
            <a:fld id="{4517C73C-3A08-4DF3-B886-BB74C44B581B}" type="slidenum">
              <a:rPr lang="en-US" altLang="zh-TW" sz="1400" smtClean="0">
                <a:ea typeface="新細明體" panose="02020500000000000000" pitchFamily="18" charset="-120"/>
              </a:rPr>
              <a:pPr>
                <a:spcBef>
                  <a:spcPct val="0"/>
                </a:spcBef>
                <a:buFontTx/>
                <a:buNone/>
              </a:pPr>
              <a:t>22</a:t>
            </a:fld>
            <a:endParaRPr lang="en-US" altLang="zh-TW" sz="1400">
              <a:ea typeface="新細明體" panose="02020500000000000000"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additive="base">
                                        <p:cTn id="7" dur="1000" fill="hold"/>
                                        <p:tgtEl>
                                          <p:spTgt spid="22534"/>
                                        </p:tgtEl>
                                        <p:attrNameLst>
                                          <p:attrName>ppt_x</p:attrName>
                                        </p:attrNameLst>
                                      </p:cBhvr>
                                      <p:tavLst>
                                        <p:tav tm="0">
                                          <p:val>
                                            <p:strVal val="1+#ppt_w/2"/>
                                          </p:val>
                                        </p:tav>
                                        <p:tav tm="100000">
                                          <p:val>
                                            <p:strVal val="#ppt_x"/>
                                          </p:val>
                                        </p:tav>
                                      </p:tavLst>
                                    </p:anim>
                                    <p:anim calcmode="lin" valueType="num">
                                      <p:cBhvr additive="base">
                                        <p:cTn id="8" dur="1000" fill="hold"/>
                                        <p:tgtEl>
                                          <p:spTgt spid="22534"/>
                                        </p:tgtEl>
                                        <p:attrNameLst>
                                          <p:attrName>ppt_y</p:attrName>
                                        </p:attrNameLst>
                                      </p:cBhvr>
                                      <p:tavLst>
                                        <p:tav tm="0">
                                          <p:val>
                                            <p:strVal val="#ppt_y"/>
                                          </p:val>
                                        </p:tav>
                                        <p:tav tm="100000">
                                          <p:val>
                                            <p:strVal val="#ppt_y"/>
                                          </p:val>
                                        </p:tav>
                                      </p:tavLst>
                                    </p:anim>
                                  </p:childTnLst>
                                </p:cTn>
                              </p:par>
                              <p:par>
                                <p:cTn id="9" presetID="37" presetClass="entr" presetSubtype="0" fill="hold" grpId="0" nodeType="withEffect">
                                  <p:stCondLst>
                                    <p:cond delay="0"/>
                                  </p:stCondLst>
                                  <p:childTnLst>
                                    <p:set>
                                      <p:cBhvr>
                                        <p:cTn id="10" dur="1" fill="hold">
                                          <p:stCondLst>
                                            <p:cond delay="0"/>
                                          </p:stCondLst>
                                        </p:cTn>
                                        <p:tgtEl>
                                          <p:spTgt spid="22535"/>
                                        </p:tgtEl>
                                        <p:attrNameLst>
                                          <p:attrName>style.visibility</p:attrName>
                                        </p:attrNameLst>
                                      </p:cBhvr>
                                      <p:to>
                                        <p:strVal val="visible"/>
                                      </p:to>
                                    </p:set>
                                    <p:animEffect transition="in" filter="fade">
                                      <p:cBhvr>
                                        <p:cTn id="11" dur="2000"/>
                                        <p:tgtEl>
                                          <p:spTgt spid="22535"/>
                                        </p:tgtEl>
                                      </p:cBhvr>
                                    </p:animEffect>
                                    <p:anim calcmode="lin" valueType="num">
                                      <p:cBhvr>
                                        <p:cTn id="12" dur="2000" fill="hold"/>
                                        <p:tgtEl>
                                          <p:spTgt spid="22535"/>
                                        </p:tgtEl>
                                        <p:attrNameLst>
                                          <p:attrName>ppt_x</p:attrName>
                                        </p:attrNameLst>
                                      </p:cBhvr>
                                      <p:tavLst>
                                        <p:tav tm="0">
                                          <p:val>
                                            <p:strVal val="#ppt_x"/>
                                          </p:val>
                                        </p:tav>
                                        <p:tav tm="100000">
                                          <p:val>
                                            <p:strVal val="#ppt_x"/>
                                          </p:val>
                                        </p:tav>
                                      </p:tavLst>
                                    </p:anim>
                                    <p:anim calcmode="lin" valueType="num">
                                      <p:cBhvr>
                                        <p:cTn id="13" dur="1800" decel="100000" fill="hold"/>
                                        <p:tgtEl>
                                          <p:spTgt spid="22535"/>
                                        </p:tgtEl>
                                        <p:attrNameLst>
                                          <p:attrName>ppt_y</p:attrName>
                                        </p:attrNameLst>
                                      </p:cBhvr>
                                      <p:tavLst>
                                        <p:tav tm="0">
                                          <p:val>
                                            <p:strVal val="#ppt_y+1"/>
                                          </p:val>
                                        </p:tav>
                                        <p:tav tm="100000">
                                          <p:val>
                                            <p:strVal val="#ppt_y-.03"/>
                                          </p:val>
                                        </p:tav>
                                      </p:tavLst>
                                    </p:anim>
                                    <p:anim calcmode="lin" valueType="num">
                                      <p:cBhvr>
                                        <p:cTn id="14" dur="200" accel="100000" fill="hold">
                                          <p:stCondLst>
                                            <p:cond delay="1800"/>
                                          </p:stCondLst>
                                        </p:cTn>
                                        <p:tgtEl>
                                          <p:spTgt spid="225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225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A0525B-B659-4AB7-8A51-5D16D1834524}"/>
              </a:ext>
            </a:extLst>
          </p:cNvPr>
          <p:cNvSpPr>
            <a:spLocks noGrp="1"/>
          </p:cNvSpPr>
          <p:nvPr>
            <p:ph type="title"/>
          </p:nvPr>
        </p:nvSpPr>
        <p:spPr>
          <a:xfrm>
            <a:off x="611560" y="16048"/>
            <a:ext cx="7886700" cy="681296"/>
          </a:xfrm>
        </p:spPr>
        <p:txBody>
          <a:bodyPr>
            <a:normAutofit/>
          </a:bodyPr>
          <a:lstStyle/>
          <a:p>
            <a:pPr algn="ctr"/>
            <a:r>
              <a:rPr lang="zh-TW" altLang="en-US" sz="3600" dirty="0"/>
              <a:t>前次會議決議事項辦理</a:t>
            </a:r>
            <a:r>
              <a:rPr lang="zh-TW" altLang="en-US" sz="3600" dirty="0" smtClean="0"/>
              <a:t>情形</a:t>
            </a:r>
            <a:r>
              <a:rPr lang="en-US" altLang="zh-TW" sz="3600" dirty="0" smtClean="0"/>
              <a:t>(1/2)</a:t>
            </a:r>
            <a:endParaRPr lang="zh-TW" altLang="en-US" sz="3600" dirty="0"/>
          </a:p>
        </p:txBody>
      </p:sp>
      <p:graphicFrame>
        <p:nvGraphicFramePr>
          <p:cNvPr id="5" name="表格 5">
            <a:extLst>
              <a:ext uri="{FF2B5EF4-FFF2-40B4-BE49-F238E27FC236}">
                <a16:creationId xmlns:a16="http://schemas.microsoft.com/office/drawing/2014/main" id="{5B99C899-4FAB-44D2-9AF7-96A6B917D392}"/>
              </a:ext>
            </a:extLst>
          </p:cNvPr>
          <p:cNvGraphicFramePr>
            <a:graphicFrameLocks noGrp="1"/>
          </p:cNvGraphicFramePr>
          <p:nvPr>
            <p:ph idx="1"/>
            <p:extLst>
              <p:ext uri="{D42A27DB-BD31-4B8C-83A1-F6EECF244321}">
                <p14:modId xmlns:p14="http://schemas.microsoft.com/office/powerpoint/2010/main" val="3896260480"/>
              </p:ext>
            </p:extLst>
          </p:nvPr>
        </p:nvGraphicFramePr>
        <p:xfrm>
          <a:off x="654946" y="1268760"/>
          <a:ext cx="7912335" cy="4847642"/>
        </p:xfrm>
        <a:graphic>
          <a:graphicData uri="http://schemas.openxmlformats.org/drawingml/2006/table">
            <a:tbl>
              <a:tblPr firstRow="1" bandRow="1">
                <a:tableStyleId>{5C22544A-7EE6-4342-B048-85BDC9FD1C3A}</a:tableStyleId>
              </a:tblPr>
              <a:tblGrid>
                <a:gridCol w="2366938">
                  <a:extLst>
                    <a:ext uri="{9D8B030D-6E8A-4147-A177-3AD203B41FA5}">
                      <a16:colId xmlns:a16="http://schemas.microsoft.com/office/drawing/2014/main" val="4279755207"/>
                    </a:ext>
                  </a:extLst>
                </a:gridCol>
                <a:gridCol w="5545397">
                  <a:extLst>
                    <a:ext uri="{9D8B030D-6E8A-4147-A177-3AD203B41FA5}">
                      <a16:colId xmlns:a16="http://schemas.microsoft.com/office/drawing/2014/main" val="2736829765"/>
                    </a:ext>
                  </a:extLst>
                </a:gridCol>
              </a:tblGrid>
              <a:tr h="546686">
                <a:tc>
                  <a:txBody>
                    <a:bodyPr/>
                    <a:lstStyle/>
                    <a:p>
                      <a:pPr algn="ctr"/>
                      <a:r>
                        <a:rPr lang="zh-TW" altLang="en-US" sz="2400" dirty="0">
                          <a:latin typeface="微軟正黑體" panose="020B0604030504040204" pitchFamily="34" charset="-120"/>
                          <a:ea typeface="微軟正黑體" panose="020B0604030504040204" pitchFamily="34" charset="-120"/>
                        </a:rPr>
                        <a:t>決議事項</a:t>
                      </a:r>
                    </a:p>
                  </a:txBody>
                  <a:tcPr marL="87630" marR="87630">
                    <a:solidFill>
                      <a:schemeClr val="accent1">
                        <a:lumMod val="50000"/>
                      </a:schemeClr>
                    </a:solidFill>
                  </a:tcPr>
                </a:tc>
                <a:tc>
                  <a:txBody>
                    <a:bodyPr/>
                    <a:lstStyle/>
                    <a:p>
                      <a:pPr algn="ctr"/>
                      <a:r>
                        <a:rPr lang="zh-TW" altLang="en-US" sz="2400" dirty="0">
                          <a:latin typeface="微軟正黑體" panose="020B0604030504040204" pitchFamily="34" charset="-120"/>
                          <a:ea typeface="微軟正黑體" panose="020B0604030504040204" pitchFamily="34" charset="-120"/>
                        </a:rPr>
                        <a:t>回應說明或辦理情形</a:t>
                      </a:r>
                    </a:p>
                  </a:txBody>
                  <a:tcPr marL="87630" marR="87630">
                    <a:solidFill>
                      <a:schemeClr val="accent1">
                        <a:lumMod val="50000"/>
                      </a:schemeClr>
                    </a:solidFill>
                  </a:tcPr>
                </a:tc>
                <a:extLst>
                  <a:ext uri="{0D108BD9-81ED-4DB2-BD59-A6C34878D82A}">
                    <a16:rowId xmlns:a16="http://schemas.microsoft.com/office/drawing/2014/main" val="2894703225"/>
                  </a:ext>
                </a:extLst>
              </a:tr>
              <a:tr h="4300956">
                <a:tc>
                  <a:txBody>
                    <a:bodyPr/>
                    <a:lstStyle/>
                    <a:p>
                      <a:pPr marL="630238" indent="-630238" algn="just" defTabSz="914400" rtl="0" eaLnBrk="1" latinLnBrk="0" hangingPunct="1">
                        <a:tabLst>
                          <a:tab pos="3856038" algn="l"/>
                        </a:tabLst>
                      </a:pPr>
                      <a:r>
                        <a:rPr lang="zh-TW" altLang="en-US" sz="2400" kern="1200" dirty="0">
                          <a:solidFill>
                            <a:schemeClr val="dk1"/>
                          </a:solidFill>
                          <a:latin typeface="微軟正黑體" panose="020B0604030504040204" pitchFamily="34" charset="-120"/>
                          <a:ea typeface="微軟正黑體" panose="020B0604030504040204" pitchFamily="34" charset="-120"/>
                          <a:cs typeface="+mn-cs"/>
                        </a:rPr>
                        <a:t>一</a:t>
                      </a:r>
                      <a:r>
                        <a:rPr lang="zh-TW" altLang="en-US" sz="2400" kern="1200" dirty="0" smtClean="0">
                          <a:solidFill>
                            <a:schemeClr val="dk1"/>
                          </a:solidFill>
                          <a:latin typeface="微軟正黑體" panose="020B0604030504040204" pitchFamily="34" charset="-120"/>
                          <a:ea typeface="微軟正黑體" panose="020B0604030504040204" pitchFamily="34" charset="-120"/>
                          <a:cs typeface="+mn-cs"/>
                        </a:rPr>
                        <a:t>、請環保署針對多項人權公約在</a:t>
                      </a:r>
                      <a:r>
                        <a:rPr lang="en-US" altLang="zh-TW" sz="2400" kern="1200" dirty="0" smtClean="0">
                          <a:solidFill>
                            <a:schemeClr val="dk1"/>
                          </a:solidFill>
                          <a:latin typeface="微軟正黑體" panose="020B0604030504040204" pitchFamily="34" charset="-120"/>
                          <a:ea typeface="微軟正黑體" panose="020B0604030504040204" pitchFamily="34" charset="-120"/>
                          <a:cs typeface="+mn-cs"/>
                        </a:rPr>
                        <a:t>110</a:t>
                      </a:r>
                      <a:r>
                        <a:rPr lang="zh-TW" altLang="en-US" sz="2400" kern="1200" dirty="0" smtClean="0">
                          <a:solidFill>
                            <a:schemeClr val="dk1"/>
                          </a:solidFill>
                          <a:latin typeface="微軟正黑體" panose="020B0604030504040204" pitchFamily="34" charset="-120"/>
                          <a:ea typeface="微軟正黑體" panose="020B0604030504040204" pitchFamily="34" charset="-120"/>
                          <a:cs typeface="+mn-cs"/>
                        </a:rPr>
                        <a:t>年</a:t>
                      </a:r>
                      <a:r>
                        <a:rPr lang="en-US" altLang="zh-TW" sz="2400" kern="1200" dirty="0" smtClean="0">
                          <a:solidFill>
                            <a:schemeClr val="dk1"/>
                          </a:solidFill>
                          <a:latin typeface="微軟正黑體" panose="020B0604030504040204" pitchFamily="34" charset="-120"/>
                          <a:ea typeface="微軟正黑體" panose="020B0604030504040204" pitchFamily="34" charset="-120"/>
                          <a:cs typeface="+mn-cs"/>
                        </a:rPr>
                        <a:t>1-5</a:t>
                      </a:r>
                      <a:r>
                        <a:rPr lang="zh-TW" altLang="en-US" sz="2400" kern="1200" dirty="0" smtClean="0">
                          <a:solidFill>
                            <a:schemeClr val="dk1"/>
                          </a:solidFill>
                          <a:latin typeface="微軟正黑體" panose="020B0604030504040204" pitchFamily="34" charset="-120"/>
                          <a:ea typeface="微軟正黑體" panose="020B0604030504040204" pitchFamily="34" charset="-120"/>
                          <a:cs typeface="+mn-cs"/>
                        </a:rPr>
                        <a:t>月辦理</a:t>
                      </a:r>
                      <a:r>
                        <a:rPr lang="en-US" altLang="zh-TW" sz="2400" kern="1200" dirty="0" smtClean="0">
                          <a:solidFill>
                            <a:schemeClr val="dk1"/>
                          </a:solidFill>
                          <a:latin typeface="微軟正黑體" panose="020B0604030504040204" pitchFamily="34" charset="-120"/>
                          <a:ea typeface="微軟正黑體" panose="020B0604030504040204" pitchFamily="34" charset="-120"/>
                          <a:cs typeface="+mn-cs"/>
                        </a:rPr>
                        <a:t>24</a:t>
                      </a:r>
                      <a:r>
                        <a:rPr lang="zh-TW" altLang="en-US" sz="2400" kern="1200" dirty="0" smtClean="0">
                          <a:solidFill>
                            <a:schemeClr val="dk1"/>
                          </a:solidFill>
                          <a:latin typeface="微軟正黑體" panose="020B0604030504040204" pitchFamily="34" charset="-120"/>
                          <a:ea typeface="微軟正黑體" panose="020B0604030504040204" pitchFamily="34" charset="-120"/>
                          <a:cs typeface="+mn-cs"/>
                        </a:rPr>
                        <a:t>項法規檢視情形提供給有需求之委員參考。</a:t>
                      </a:r>
                      <a:endParaRPr lang="zh-TW" altLang="en-US" sz="2400" kern="1200" dirty="0">
                        <a:solidFill>
                          <a:schemeClr val="dk1"/>
                        </a:solidFill>
                        <a:latin typeface="微軟正黑體" panose="020B0604030504040204" pitchFamily="34" charset="-120"/>
                        <a:ea typeface="微軟正黑體" panose="020B0604030504040204" pitchFamily="34" charset="-120"/>
                        <a:cs typeface="+mn-cs"/>
                      </a:endParaRPr>
                    </a:p>
                  </a:txBody>
                  <a:tcPr marL="87630" marR="87630"/>
                </a:tc>
                <a:tc>
                  <a:txBody>
                    <a:bodyPr/>
                    <a:lstStyle/>
                    <a:p>
                      <a:pPr algn="just">
                        <a:lnSpc>
                          <a:spcPct val="100000"/>
                        </a:lnSpc>
                      </a:pPr>
                      <a:r>
                        <a:rPr lang="zh-TW" altLang="en-US" sz="2400" b="0" i="0" u="none" strike="noStrike" kern="1200" baseline="0" dirty="0" smtClean="0">
                          <a:solidFill>
                            <a:srgbClr val="FF0000"/>
                          </a:solidFill>
                          <a:latin typeface="微軟正黑體" panose="020B0604030504040204" pitchFamily="34" charset="-120"/>
                          <a:ea typeface="微軟正黑體" panose="020B0604030504040204" pitchFamily="34" charset="-120"/>
                          <a:cs typeface="+mn-cs"/>
                        </a:rPr>
                        <a:t>本署法規會：</a:t>
                      </a:r>
                    </a:p>
                    <a:p>
                      <a:pPr marL="539750" marR="0" lvl="0" indent="-539750" algn="just" defTabSz="685800" rtl="0" eaLnBrk="1" fontAlgn="auto" latinLnBrk="0" hangingPunct="1">
                        <a:lnSpc>
                          <a:spcPct val="100000"/>
                        </a:lnSpc>
                        <a:spcBef>
                          <a:spcPts val="600"/>
                        </a:spcBef>
                        <a:spcAft>
                          <a:spcPts val="0"/>
                        </a:spcAft>
                        <a:buClrTx/>
                        <a:buSzTx/>
                        <a:buFont typeface="+mj-lt"/>
                        <a:buNone/>
                        <a:tabLst/>
                        <a:defRPr/>
                      </a:pPr>
                      <a:r>
                        <a:rPr lang="zh-TW" altLang="en-US" sz="24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一、本署於</a:t>
                      </a:r>
                      <a:r>
                        <a:rPr lang="en-US" altLang="zh-TW" sz="24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110</a:t>
                      </a:r>
                      <a:r>
                        <a:rPr lang="zh-TW" altLang="en-US" sz="24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年</a:t>
                      </a:r>
                      <a:r>
                        <a:rPr lang="en-US" altLang="zh-TW" sz="24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1</a:t>
                      </a:r>
                      <a:r>
                        <a:rPr lang="zh-TW" altLang="en-US" sz="24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月至</a:t>
                      </a:r>
                      <a:r>
                        <a:rPr lang="en-US" altLang="zh-TW" sz="24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5</a:t>
                      </a:r>
                      <a:r>
                        <a:rPr lang="zh-TW" altLang="en-US" sz="24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月</a:t>
                      </a:r>
                      <a:r>
                        <a:rPr lang="zh-TW" altLang="en-US" sz="2400" b="0" i="0" u="none" strike="noStrike" kern="1200" baseline="0" dirty="0" smtClean="0">
                          <a:solidFill>
                            <a:srgbClr val="0070C0"/>
                          </a:solidFill>
                          <a:latin typeface="微軟正黑體" panose="020B0604030504040204" pitchFamily="34" charset="-120"/>
                          <a:ea typeface="微軟正黑體" panose="020B0604030504040204" pitchFamily="34" charset="-120"/>
                          <a:cs typeface="+mn-cs"/>
                        </a:rPr>
                        <a:t>共辦理</a:t>
                      </a:r>
                      <a:r>
                        <a:rPr lang="en-US" altLang="zh-TW" sz="2400" b="0" i="0" u="none" strike="noStrike" kern="1200" baseline="0" dirty="0" smtClean="0">
                          <a:solidFill>
                            <a:srgbClr val="0070C0"/>
                          </a:solidFill>
                          <a:latin typeface="微軟正黑體" panose="020B0604030504040204" pitchFamily="34" charset="-120"/>
                          <a:ea typeface="微軟正黑體" panose="020B0604030504040204" pitchFamily="34" charset="-120"/>
                          <a:cs typeface="+mn-cs"/>
                        </a:rPr>
                        <a:t>24</a:t>
                      </a:r>
                      <a:r>
                        <a:rPr lang="zh-TW" altLang="en-US" sz="2400" b="0" i="0" u="none" strike="noStrike" kern="1200" baseline="0" dirty="0" smtClean="0">
                          <a:solidFill>
                            <a:srgbClr val="0070C0"/>
                          </a:solidFill>
                          <a:latin typeface="微軟正黑體" panose="020B0604030504040204" pitchFamily="34" charset="-120"/>
                          <a:ea typeface="微軟正黑體" panose="020B0604030504040204" pitchFamily="34" charset="-120"/>
                          <a:cs typeface="+mn-cs"/>
                        </a:rPr>
                        <a:t>項法規命令訂修</a:t>
                      </a:r>
                      <a:r>
                        <a:rPr lang="zh-TW" altLang="en-US" sz="24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，均無違反</a:t>
                      </a:r>
                      <a:r>
                        <a:rPr lang="en-US" altLang="zh-TW" sz="24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CEDAW</a:t>
                      </a:r>
                      <a:r>
                        <a:rPr lang="zh-TW" altLang="en-US" sz="24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、兒童權利公約及身心障礙者權利公約。</a:t>
                      </a:r>
                    </a:p>
                    <a:p>
                      <a:pPr marL="539750" marR="0" lvl="0" indent="-539750" algn="just" defTabSz="685800" rtl="0" eaLnBrk="1" fontAlgn="auto" latinLnBrk="0" hangingPunct="1">
                        <a:lnSpc>
                          <a:spcPct val="100000"/>
                        </a:lnSpc>
                        <a:spcBef>
                          <a:spcPts val="600"/>
                        </a:spcBef>
                        <a:spcAft>
                          <a:spcPts val="0"/>
                        </a:spcAft>
                        <a:buClrTx/>
                        <a:buSzTx/>
                        <a:buFont typeface="+mj-lt"/>
                        <a:buNone/>
                        <a:tabLst/>
                        <a:defRPr/>
                      </a:pPr>
                      <a:r>
                        <a:rPr lang="zh-TW" altLang="en-US" sz="24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二、本署</a:t>
                      </a:r>
                      <a:r>
                        <a:rPr lang="en-US" altLang="zh-TW" sz="24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110</a:t>
                      </a:r>
                      <a:r>
                        <a:rPr lang="zh-TW" altLang="en-US" sz="24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年</a:t>
                      </a:r>
                      <a:r>
                        <a:rPr lang="en-US" altLang="zh-TW" sz="24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1</a:t>
                      </a:r>
                      <a:r>
                        <a:rPr lang="zh-TW" altLang="en-US" sz="24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月至</a:t>
                      </a:r>
                      <a:r>
                        <a:rPr lang="en-US" altLang="zh-TW" sz="24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5</a:t>
                      </a:r>
                      <a:r>
                        <a:rPr lang="zh-TW" altLang="en-US" sz="24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月辦理之</a:t>
                      </a:r>
                      <a:r>
                        <a:rPr lang="en-US" altLang="zh-TW" sz="24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24</a:t>
                      </a:r>
                      <a:r>
                        <a:rPr lang="zh-TW" altLang="en-US" sz="24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項異動法規命令清冊如附</a:t>
                      </a:r>
                      <a:r>
                        <a:rPr lang="en-US" altLang="zh-TW" sz="24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a:t>
                      </a:r>
                      <a:r>
                        <a:rPr lang="zh-TW" altLang="en-US" sz="24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各別法規均可連結至主管法規查詢系統</a:t>
                      </a:r>
                      <a:r>
                        <a:rPr lang="en-US" altLang="zh-TW" sz="24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a:t>
                      </a:r>
                      <a:r>
                        <a:rPr lang="zh-TW" altLang="en-US" sz="24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。本署已於</a:t>
                      </a:r>
                      <a:r>
                        <a:rPr lang="en-US" altLang="zh-TW" sz="2400" b="0" i="0" u="none" strike="noStrike" kern="1200" baseline="0" dirty="0" smtClean="0">
                          <a:solidFill>
                            <a:srgbClr val="0070C0"/>
                          </a:solidFill>
                          <a:latin typeface="微軟正黑體" panose="020B0604030504040204" pitchFamily="34" charset="-120"/>
                          <a:ea typeface="微軟正黑體" panose="020B0604030504040204" pitchFamily="34" charset="-120"/>
                          <a:cs typeface="+mn-cs"/>
                        </a:rPr>
                        <a:t>110</a:t>
                      </a:r>
                      <a:r>
                        <a:rPr lang="zh-TW" altLang="en-US" sz="2400" b="0" i="0" u="none" strike="noStrike" kern="1200" baseline="0" dirty="0" smtClean="0">
                          <a:solidFill>
                            <a:srgbClr val="0070C0"/>
                          </a:solidFill>
                          <a:latin typeface="微軟正黑體" panose="020B0604030504040204" pitchFamily="34" charset="-120"/>
                          <a:ea typeface="微軟正黑體" panose="020B0604030504040204" pitchFamily="34" charset="-120"/>
                          <a:cs typeface="+mn-cs"/>
                        </a:rPr>
                        <a:t>年</a:t>
                      </a:r>
                      <a:r>
                        <a:rPr lang="en-US" altLang="zh-TW" sz="2400" b="0" i="0" u="none" strike="noStrike" kern="1200" baseline="0" dirty="0" smtClean="0">
                          <a:solidFill>
                            <a:srgbClr val="0070C0"/>
                          </a:solidFill>
                          <a:latin typeface="微軟正黑體" panose="020B0604030504040204" pitchFamily="34" charset="-120"/>
                          <a:ea typeface="微軟正黑體" panose="020B0604030504040204" pitchFamily="34" charset="-120"/>
                          <a:cs typeface="+mn-cs"/>
                        </a:rPr>
                        <a:t>7</a:t>
                      </a:r>
                      <a:r>
                        <a:rPr lang="zh-TW" altLang="en-US" sz="2400" b="0" i="0" u="none" strike="noStrike" kern="1200" baseline="0" dirty="0" smtClean="0">
                          <a:solidFill>
                            <a:srgbClr val="0070C0"/>
                          </a:solidFill>
                          <a:latin typeface="微軟正黑體" panose="020B0604030504040204" pitchFamily="34" charset="-120"/>
                          <a:ea typeface="微軟正黑體" panose="020B0604030504040204" pitchFamily="34" charset="-120"/>
                          <a:cs typeface="+mn-cs"/>
                        </a:rPr>
                        <a:t>月</a:t>
                      </a:r>
                      <a:r>
                        <a:rPr lang="en-US" altLang="zh-TW" sz="2400" b="0" i="0" u="none" strike="noStrike" kern="1200" baseline="0" dirty="0" smtClean="0">
                          <a:solidFill>
                            <a:srgbClr val="0070C0"/>
                          </a:solidFill>
                          <a:latin typeface="微軟正黑體" panose="020B0604030504040204" pitchFamily="34" charset="-120"/>
                          <a:ea typeface="微軟正黑體" panose="020B0604030504040204" pitchFamily="34" charset="-120"/>
                          <a:cs typeface="+mn-cs"/>
                        </a:rPr>
                        <a:t>16</a:t>
                      </a:r>
                      <a:r>
                        <a:rPr lang="zh-TW" altLang="en-US" sz="2400" b="0" i="0" u="none" strike="noStrike" kern="1200" baseline="0" dirty="0" smtClean="0">
                          <a:solidFill>
                            <a:srgbClr val="0070C0"/>
                          </a:solidFill>
                          <a:latin typeface="微軟正黑體" panose="020B0604030504040204" pitchFamily="34" charset="-120"/>
                          <a:ea typeface="微軟正黑體" panose="020B0604030504040204" pitchFamily="34" charset="-120"/>
                          <a:cs typeface="+mn-cs"/>
                        </a:rPr>
                        <a:t>日以電子郵件提供有需求之委員參考</a:t>
                      </a:r>
                      <a:r>
                        <a:rPr lang="zh-TW" altLang="en-US" sz="24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a:t>
                      </a:r>
                      <a:endParaRPr lang="zh-TW" altLang="en-US" sz="2400" b="0" i="0" u="none" strike="noStrike" kern="1200" baseline="0" dirty="0">
                        <a:solidFill>
                          <a:schemeClr val="tx1"/>
                        </a:solidFill>
                        <a:latin typeface="微軟正黑體" panose="020B0604030504040204" pitchFamily="34" charset="-120"/>
                        <a:ea typeface="微軟正黑體" panose="020B0604030504040204" pitchFamily="34" charset="-120"/>
                        <a:cs typeface="+mn-cs"/>
                      </a:endParaRPr>
                    </a:p>
                  </a:txBody>
                  <a:tcPr marL="87630" marR="87630"/>
                </a:tc>
                <a:extLst>
                  <a:ext uri="{0D108BD9-81ED-4DB2-BD59-A6C34878D82A}">
                    <a16:rowId xmlns:a16="http://schemas.microsoft.com/office/drawing/2014/main" val="2489078975"/>
                  </a:ext>
                </a:extLst>
              </a:tr>
            </a:tbl>
          </a:graphicData>
        </a:graphic>
      </p:graphicFrame>
      <p:sp>
        <p:nvSpPr>
          <p:cNvPr id="4" name="投影片編號版面配置區 3">
            <a:extLst>
              <a:ext uri="{FF2B5EF4-FFF2-40B4-BE49-F238E27FC236}">
                <a16:creationId xmlns:a16="http://schemas.microsoft.com/office/drawing/2014/main" id="{FFEA0FFC-5D04-452E-B828-0853901AD7CB}"/>
              </a:ext>
            </a:extLst>
          </p:cNvPr>
          <p:cNvSpPr>
            <a:spLocks noGrp="1"/>
          </p:cNvSpPr>
          <p:nvPr>
            <p:ph type="sldNum" sz="quarter" idx="4294967295"/>
          </p:nvPr>
        </p:nvSpPr>
        <p:spPr>
          <a:xfrm>
            <a:off x="0" y="6381750"/>
            <a:ext cx="8207375" cy="476250"/>
          </a:xfrm>
          <a:prstGeom prst="rect">
            <a:avLst/>
          </a:prstGeom>
        </p:spPr>
        <p:txBody>
          <a:bodyPr/>
          <a:lstStyle/>
          <a:p>
            <a:pPr>
              <a:defRPr/>
            </a:pPr>
            <a:fld id="{D099FA5B-4F28-451F-AC07-90D6B9C7EA20}" type="slidenum">
              <a:rPr lang="en-US" altLang="zh-TW" smtClean="0"/>
              <a:pPr>
                <a:defRPr/>
              </a:pPr>
              <a:t>3</a:t>
            </a:fld>
            <a:endParaRPr lang="en-US" altLang="zh-TW"/>
          </a:p>
        </p:txBody>
      </p:sp>
    </p:spTree>
    <p:extLst>
      <p:ext uri="{BB962C8B-B14F-4D97-AF65-F5344CB8AC3E}">
        <p14:creationId xmlns:p14="http://schemas.microsoft.com/office/powerpoint/2010/main" val="4074108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A0525B-B659-4AB7-8A51-5D16D1834524}"/>
              </a:ext>
            </a:extLst>
          </p:cNvPr>
          <p:cNvSpPr>
            <a:spLocks noGrp="1"/>
          </p:cNvSpPr>
          <p:nvPr>
            <p:ph type="title"/>
          </p:nvPr>
        </p:nvSpPr>
        <p:spPr>
          <a:xfrm>
            <a:off x="628650" y="132357"/>
            <a:ext cx="7886700" cy="681296"/>
          </a:xfrm>
        </p:spPr>
        <p:txBody>
          <a:bodyPr>
            <a:normAutofit/>
          </a:bodyPr>
          <a:lstStyle/>
          <a:p>
            <a:pPr algn="ctr"/>
            <a:r>
              <a:rPr lang="zh-TW" altLang="en-US" sz="3600" dirty="0"/>
              <a:t>前次會議決議事項辦理</a:t>
            </a:r>
            <a:r>
              <a:rPr lang="zh-TW" altLang="en-US" sz="3600" dirty="0" smtClean="0"/>
              <a:t>情形</a:t>
            </a:r>
            <a:r>
              <a:rPr lang="en-US" altLang="zh-TW" sz="3600" dirty="0" smtClean="0"/>
              <a:t>(2/2</a:t>
            </a:r>
            <a:r>
              <a:rPr lang="en-US" altLang="zh-TW" sz="3600" dirty="0"/>
              <a:t>)</a:t>
            </a:r>
            <a:endParaRPr lang="zh-TW" altLang="en-US" sz="3600" dirty="0"/>
          </a:p>
        </p:txBody>
      </p:sp>
      <p:graphicFrame>
        <p:nvGraphicFramePr>
          <p:cNvPr id="5" name="表格 5">
            <a:extLst>
              <a:ext uri="{FF2B5EF4-FFF2-40B4-BE49-F238E27FC236}">
                <a16:creationId xmlns:a16="http://schemas.microsoft.com/office/drawing/2014/main" id="{5B99C899-4FAB-44D2-9AF7-96A6B917D392}"/>
              </a:ext>
            </a:extLst>
          </p:cNvPr>
          <p:cNvGraphicFramePr>
            <a:graphicFrameLocks noGrp="1"/>
          </p:cNvGraphicFramePr>
          <p:nvPr>
            <p:ph idx="1"/>
            <p:extLst>
              <p:ext uri="{D42A27DB-BD31-4B8C-83A1-F6EECF244321}">
                <p14:modId xmlns:p14="http://schemas.microsoft.com/office/powerpoint/2010/main" val="985282464"/>
              </p:ext>
            </p:extLst>
          </p:nvPr>
        </p:nvGraphicFramePr>
        <p:xfrm>
          <a:off x="395536" y="1144061"/>
          <a:ext cx="8370018" cy="5303520"/>
        </p:xfrm>
        <a:graphic>
          <a:graphicData uri="http://schemas.openxmlformats.org/drawingml/2006/table">
            <a:tbl>
              <a:tblPr firstRow="1" bandRow="1">
                <a:tableStyleId>{5C22544A-7EE6-4342-B048-85BDC9FD1C3A}</a:tableStyleId>
              </a:tblPr>
              <a:tblGrid>
                <a:gridCol w="2682698">
                  <a:extLst>
                    <a:ext uri="{9D8B030D-6E8A-4147-A177-3AD203B41FA5}">
                      <a16:colId xmlns:a16="http://schemas.microsoft.com/office/drawing/2014/main" val="4279755207"/>
                    </a:ext>
                  </a:extLst>
                </a:gridCol>
                <a:gridCol w="5687320">
                  <a:extLst>
                    <a:ext uri="{9D8B030D-6E8A-4147-A177-3AD203B41FA5}">
                      <a16:colId xmlns:a16="http://schemas.microsoft.com/office/drawing/2014/main" val="2736829765"/>
                    </a:ext>
                  </a:extLst>
                </a:gridCol>
              </a:tblGrid>
              <a:tr h="389629">
                <a:tc>
                  <a:txBody>
                    <a:bodyPr/>
                    <a:lstStyle/>
                    <a:p>
                      <a:pPr algn="ctr"/>
                      <a:r>
                        <a:rPr lang="zh-TW" altLang="en-US" sz="2400" dirty="0">
                          <a:latin typeface="微軟正黑體" panose="020B0604030504040204" pitchFamily="34" charset="-120"/>
                          <a:ea typeface="微軟正黑體" panose="020B0604030504040204" pitchFamily="34" charset="-120"/>
                        </a:rPr>
                        <a:t>決議事項</a:t>
                      </a:r>
                    </a:p>
                  </a:txBody>
                  <a:tcPr marL="87630" marR="87630">
                    <a:solidFill>
                      <a:schemeClr val="accent1">
                        <a:lumMod val="50000"/>
                      </a:schemeClr>
                    </a:solidFill>
                  </a:tcPr>
                </a:tc>
                <a:tc>
                  <a:txBody>
                    <a:bodyPr/>
                    <a:lstStyle/>
                    <a:p>
                      <a:pPr algn="ctr"/>
                      <a:r>
                        <a:rPr lang="zh-TW" altLang="en-US" sz="2400" dirty="0">
                          <a:latin typeface="微軟正黑體" panose="020B0604030504040204" pitchFamily="34" charset="-120"/>
                          <a:ea typeface="微軟正黑體" panose="020B0604030504040204" pitchFamily="34" charset="-120"/>
                        </a:rPr>
                        <a:t>回應說明或辦理情形</a:t>
                      </a:r>
                    </a:p>
                  </a:txBody>
                  <a:tcPr marL="87630" marR="87630">
                    <a:solidFill>
                      <a:schemeClr val="accent1">
                        <a:lumMod val="50000"/>
                      </a:schemeClr>
                    </a:solidFill>
                  </a:tcPr>
                </a:tc>
                <a:extLst>
                  <a:ext uri="{0D108BD9-81ED-4DB2-BD59-A6C34878D82A}">
                    <a16:rowId xmlns:a16="http://schemas.microsoft.com/office/drawing/2014/main" val="2894703225"/>
                  </a:ext>
                </a:extLst>
              </a:tr>
              <a:tr h="2896723">
                <a:tc>
                  <a:txBody>
                    <a:bodyPr/>
                    <a:lstStyle/>
                    <a:p>
                      <a:pPr marL="539750" indent="-539750" algn="just" defTabSz="914400" rtl="0" eaLnBrk="1" latinLnBrk="0" hangingPunct="1">
                        <a:tabLst>
                          <a:tab pos="3678238" algn="l"/>
                        </a:tabLst>
                      </a:pPr>
                      <a:r>
                        <a:rPr lang="zh-TW" altLang="en-US" sz="2400" kern="1200" dirty="0">
                          <a:solidFill>
                            <a:schemeClr val="dk1"/>
                          </a:solidFill>
                          <a:latin typeface="微軟正黑體" panose="020B0604030504040204" pitchFamily="34" charset="-120"/>
                          <a:ea typeface="微軟正黑體" panose="020B0604030504040204" pitchFamily="34" charset="-120"/>
                          <a:cs typeface="+mn-cs"/>
                        </a:rPr>
                        <a:t>二</a:t>
                      </a:r>
                      <a:r>
                        <a:rPr lang="zh-TW" altLang="en-US" sz="2400" kern="1200" dirty="0" smtClean="0">
                          <a:solidFill>
                            <a:schemeClr val="dk1"/>
                          </a:solidFill>
                          <a:latin typeface="微軟正黑體" panose="020B0604030504040204" pitchFamily="34" charset="-120"/>
                          <a:ea typeface="微軟正黑體" panose="020B0604030504040204" pitchFamily="34" charset="-120"/>
                          <a:cs typeface="+mn-cs"/>
                        </a:rPr>
                        <a:t>、請空氣品質保護及噪音管制處、環境衛生及毒物管理處、毒物及化學物質局，針對所轄業務及委員關心議題對人權議題辦理情形進行綜合性專案報告。。</a:t>
                      </a:r>
                      <a:endParaRPr lang="zh-TW" altLang="en-US" sz="2400" kern="1200" dirty="0">
                        <a:solidFill>
                          <a:schemeClr val="dk1"/>
                        </a:solidFill>
                        <a:latin typeface="微軟正黑體" panose="020B0604030504040204" pitchFamily="34" charset="-120"/>
                        <a:ea typeface="微軟正黑體" panose="020B0604030504040204" pitchFamily="34" charset="-120"/>
                        <a:cs typeface="+mn-cs"/>
                      </a:endParaRPr>
                    </a:p>
                  </a:txBody>
                  <a:tcPr marL="87630" marR="87630"/>
                </a:tc>
                <a:tc>
                  <a:txBody>
                    <a:bodyPr/>
                    <a:lstStyle/>
                    <a:p>
                      <a:pPr marL="285750" indent="-285750" algn="just">
                        <a:buFont typeface="Arial" panose="020B0604020202020204" pitchFamily="34" charset="0"/>
                        <a:buChar char="•"/>
                      </a:pPr>
                      <a:r>
                        <a:rPr lang="zh-TW" altLang="en-US" sz="2400" dirty="0" smtClean="0">
                          <a:solidFill>
                            <a:srgbClr val="FF0000"/>
                          </a:solidFill>
                          <a:latin typeface="微軟正黑體" panose="020B0604030504040204" pitchFamily="34" charset="-120"/>
                          <a:ea typeface="微軟正黑體" panose="020B0604030504040204" pitchFamily="34" charset="-120"/>
                        </a:rPr>
                        <a:t>本署空氣品質保護及噪音管制處</a:t>
                      </a:r>
                      <a:r>
                        <a:rPr lang="zh-TW" altLang="en-US" sz="2400" dirty="0" smtClean="0">
                          <a:latin typeface="微軟正黑體" panose="020B0604030504040204" pitchFamily="34" charset="-120"/>
                          <a:ea typeface="微軟正黑體" panose="020B0604030504040204" pitchFamily="34" charset="-120"/>
                        </a:rPr>
                        <a:t>：提報</a:t>
                      </a:r>
                      <a:r>
                        <a:rPr lang="zh-TW" altLang="en-US" sz="2400" b="0" i="0" u="none" strike="noStrike" kern="1200" baseline="0" dirty="0" smtClean="0">
                          <a:solidFill>
                            <a:srgbClr val="0070C0"/>
                          </a:solidFill>
                          <a:latin typeface="微軟正黑體" panose="020B0604030504040204" pitchFamily="34" charset="-120"/>
                          <a:ea typeface="微軟正黑體" panose="020B0604030504040204" pitchFamily="34" charset="-120"/>
                          <a:cs typeface="+mn-cs"/>
                        </a:rPr>
                        <a:t>「疫情剛開始時，玉山國家公園火災造成的空氣污染，對高山林地的損傷是極大的，行政院農業委員會對肇事者進行裁處，請問環保署是否也對肇事者進行制裁或有相關防範作為」</a:t>
                      </a:r>
                      <a:r>
                        <a:rPr lang="zh-TW" altLang="en-US" sz="2400" dirty="0" smtClean="0">
                          <a:latin typeface="微軟正黑體" panose="020B0604030504040204" pitchFamily="34" charset="-120"/>
                          <a:ea typeface="微軟正黑體" panose="020B0604030504040204" pitchFamily="34" charset="-120"/>
                        </a:rPr>
                        <a:t>專案報告。</a:t>
                      </a:r>
                    </a:p>
                    <a:p>
                      <a:pPr marL="285750" indent="-285750" algn="just">
                        <a:buFont typeface="Arial" panose="020B0604020202020204" pitchFamily="34" charset="0"/>
                        <a:buChar char="•"/>
                      </a:pPr>
                      <a:r>
                        <a:rPr lang="zh-TW" altLang="en-US" sz="2400" dirty="0" smtClean="0">
                          <a:solidFill>
                            <a:srgbClr val="FF0000"/>
                          </a:solidFill>
                          <a:latin typeface="微軟正黑體" panose="020B0604030504040204" pitchFamily="34" charset="-120"/>
                          <a:ea typeface="微軟正黑體" panose="020B0604030504040204" pitchFamily="34" charset="-120"/>
                        </a:rPr>
                        <a:t>本署環境衛生及毒物管理處</a:t>
                      </a:r>
                      <a:r>
                        <a:rPr lang="zh-TW" altLang="en-US" sz="2400" dirty="0" smtClean="0">
                          <a:latin typeface="微軟正黑體" panose="020B0604030504040204" pitchFamily="34" charset="-120"/>
                          <a:ea typeface="微軟正黑體" panose="020B0604030504040204" pitchFamily="34" charset="-120"/>
                        </a:rPr>
                        <a:t>：提報</a:t>
                      </a:r>
                      <a:r>
                        <a:rPr lang="zh-TW" altLang="en-US" sz="2400" b="0" i="0" u="none" strike="noStrike" kern="1200" baseline="0" dirty="0" smtClean="0">
                          <a:solidFill>
                            <a:srgbClr val="0070C0"/>
                          </a:solidFill>
                          <a:latin typeface="微軟正黑體" panose="020B0604030504040204" pitchFamily="34" charset="-120"/>
                          <a:ea typeface="微軟正黑體" panose="020B0604030504040204" pitchFamily="34" charset="-120"/>
                          <a:cs typeface="+mn-cs"/>
                        </a:rPr>
                        <a:t>「我國減碳目標期程、溫室氣體減量及管理法修法方向及修法期程、完備我國碳定價機制及溫室氣體抵換專案」</a:t>
                      </a:r>
                      <a:r>
                        <a:rPr lang="zh-TW" altLang="en-US" sz="2400" dirty="0" smtClean="0">
                          <a:latin typeface="微軟正黑體" panose="020B0604030504040204" pitchFamily="34" charset="-120"/>
                          <a:ea typeface="微軟正黑體" panose="020B0604030504040204" pitchFamily="34" charset="-120"/>
                        </a:rPr>
                        <a:t>專案報告。</a:t>
                      </a:r>
                    </a:p>
                    <a:p>
                      <a:pPr marL="285750" indent="-285750" algn="just">
                        <a:buFont typeface="Arial" panose="020B0604020202020204" pitchFamily="34" charset="0"/>
                        <a:buChar char="•"/>
                      </a:pPr>
                      <a:r>
                        <a:rPr lang="zh-TW" altLang="en-US" sz="2400" dirty="0" smtClean="0">
                          <a:solidFill>
                            <a:srgbClr val="FF0000"/>
                          </a:solidFill>
                          <a:latin typeface="微軟正黑體" panose="020B0604030504040204" pitchFamily="34" charset="-120"/>
                          <a:ea typeface="微軟正黑體" panose="020B0604030504040204" pitchFamily="34" charset="-120"/>
                        </a:rPr>
                        <a:t>本署毒物及化學物質局</a:t>
                      </a:r>
                      <a:r>
                        <a:rPr lang="zh-TW" altLang="en-US" sz="2400" dirty="0" smtClean="0">
                          <a:latin typeface="微軟正黑體" panose="020B0604030504040204" pitchFamily="34" charset="-120"/>
                          <a:ea typeface="微軟正黑體" panose="020B0604030504040204" pitchFamily="34" charset="-120"/>
                        </a:rPr>
                        <a:t>：提報</a:t>
                      </a:r>
                      <a:r>
                        <a:rPr lang="zh-TW" altLang="en-US" sz="2400" b="0" i="0" u="none" strike="noStrike" kern="1200" baseline="0" dirty="0" smtClean="0">
                          <a:solidFill>
                            <a:srgbClr val="0070C0"/>
                          </a:solidFill>
                          <a:latin typeface="微軟正黑體" panose="020B0604030504040204" pitchFamily="34" charset="-120"/>
                          <a:ea typeface="微軟正黑體" panose="020B0604030504040204" pitchFamily="34" charset="-120"/>
                          <a:cs typeface="+mn-cs"/>
                        </a:rPr>
                        <a:t>「塑化劑對性別影響之本署毒物及化學物質局防範措施及方式」</a:t>
                      </a:r>
                      <a:r>
                        <a:rPr lang="zh-TW" altLang="en-US" sz="2400" dirty="0" smtClean="0">
                          <a:latin typeface="微軟正黑體" panose="020B0604030504040204" pitchFamily="34" charset="-120"/>
                          <a:ea typeface="微軟正黑體" panose="020B0604030504040204" pitchFamily="34" charset="-120"/>
                        </a:rPr>
                        <a:t>專案報告。</a:t>
                      </a:r>
                      <a:endParaRPr lang="zh-TW" altLang="en-US" sz="2400" dirty="0">
                        <a:latin typeface="微軟正黑體" panose="020B0604030504040204" pitchFamily="34" charset="-120"/>
                        <a:ea typeface="微軟正黑體" panose="020B0604030504040204" pitchFamily="34" charset="-120"/>
                      </a:endParaRPr>
                    </a:p>
                  </a:txBody>
                  <a:tcPr marL="87630" marR="87630"/>
                </a:tc>
                <a:extLst>
                  <a:ext uri="{0D108BD9-81ED-4DB2-BD59-A6C34878D82A}">
                    <a16:rowId xmlns:a16="http://schemas.microsoft.com/office/drawing/2014/main" val="2489078975"/>
                  </a:ext>
                </a:extLst>
              </a:tr>
            </a:tbl>
          </a:graphicData>
        </a:graphic>
      </p:graphicFrame>
      <p:sp>
        <p:nvSpPr>
          <p:cNvPr id="4" name="投影片編號版面配置區 3">
            <a:extLst>
              <a:ext uri="{FF2B5EF4-FFF2-40B4-BE49-F238E27FC236}">
                <a16:creationId xmlns:a16="http://schemas.microsoft.com/office/drawing/2014/main" id="{FFEA0FFC-5D04-452E-B828-0853901AD7CB}"/>
              </a:ext>
            </a:extLst>
          </p:cNvPr>
          <p:cNvSpPr>
            <a:spLocks noGrp="1"/>
          </p:cNvSpPr>
          <p:nvPr>
            <p:ph type="sldNum" sz="quarter" idx="4294967295"/>
          </p:nvPr>
        </p:nvSpPr>
        <p:spPr>
          <a:xfrm>
            <a:off x="0" y="6381750"/>
            <a:ext cx="8207375" cy="476250"/>
          </a:xfrm>
          <a:prstGeom prst="rect">
            <a:avLst/>
          </a:prstGeom>
        </p:spPr>
        <p:txBody>
          <a:bodyPr/>
          <a:lstStyle/>
          <a:p>
            <a:pPr>
              <a:defRPr/>
            </a:pPr>
            <a:fld id="{D099FA5B-4F28-451F-AC07-90D6B9C7EA20}" type="slidenum">
              <a:rPr lang="en-US" altLang="zh-TW" smtClean="0"/>
              <a:pPr>
                <a:defRPr/>
              </a:pPr>
              <a:t>4</a:t>
            </a:fld>
            <a:endParaRPr lang="en-US" altLang="zh-TW"/>
          </a:p>
        </p:txBody>
      </p:sp>
    </p:spTree>
    <p:extLst>
      <p:ext uri="{BB962C8B-B14F-4D97-AF65-F5344CB8AC3E}">
        <p14:creationId xmlns:p14="http://schemas.microsoft.com/office/powerpoint/2010/main" val="924337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755576" y="2060848"/>
            <a:ext cx="7886700" cy="2913544"/>
          </a:xfrm>
        </p:spPr>
        <p:txBody>
          <a:bodyPr>
            <a:normAutofit/>
          </a:bodyPr>
          <a:lstStyle/>
          <a:p>
            <a:pPr algn="ctr">
              <a:lnSpc>
                <a:spcPct val="100000"/>
              </a:lnSpc>
            </a:pPr>
            <a:r>
              <a:rPr lang="en-US" altLang="zh-TW" sz="3600" dirty="0"/>
              <a:t>110</a:t>
            </a:r>
            <a:r>
              <a:rPr lang="zh-TW" altLang="en-US" sz="3600" dirty="0"/>
              <a:t>年</a:t>
            </a:r>
            <a:r>
              <a:rPr lang="en-US" altLang="zh-TW" sz="3600" dirty="0"/>
              <a:t>1</a:t>
            </a:r>
            <a:r>
              <a:rPr lang="zh-TW" altLang="en-US" sz="3600" dirty="0"/>
              <a:t>月</a:t>
            </a:r>
            <a:r>
              <a:rPr lang="zh-TW" altLang="en-US" sz="3600" dirty="0" smtClean="0"/>
              <a:t>至</a:t>
            </a:r>
            <a:r>
              <a:rPr lang="en-US" altLang="zh-TW" sz="3600" dirty="0" smtClean="0"/>
              <a:t>10</a:t>
            </a:r>
            <a:r>
              <a:rPr lang="zh-TW" altLang="en-US" sz="3600" dirty="0" smtClean="0"/>
              <a:t>月</a:t>
            </a:r>
            <a:r>
              <a:rPr lang="zh-TW" altLang="en-US" sz="3600" dirty="0" smtClean="0"/>
              <a:t>「</a:t>
            </a:r>
            <a:r>
              <a:rPr lang="zh-TW" altLang="en-US" sz="3600" dirty="0"/>
              <a:t>行政院環境保護署推動人權保障實施計畫」辦理情形</a:t>
            </a:r>
          </a:p>
        </p:txBody>
      </p:sp>
    </p:spTree>
    <p:extLst>
      <p:ext uri="{BB962C8B-B14F-4D97-AF65-F5344CB8AC3E}">
        <p14:creationId xmlns:p14="http://schemas.microsoft.com/office/powerpoint/2010/main" val="1349995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a:extLst>
              <a:ext uri="{FF2B5EF4-FFF2-40B4-BE49-F238E27FC236}">
                <a16:creationId xmlns:a16="http://schemas.microsoft.com/office/drawing/2014/main" id="{7B971664-0266-4AC3-B6BF-852EDB2BA9A6}"/>
              </a:ext>
            </a:extLst>
          </p:cNvPr>
          <p:cNvSpPr>
            <a:spLocks noGrp="1" noChangeArrowheads="1"/>
          </p:cNvSpPr>
          <p:nvPr>
            <p:ph type="title"/>
          </p:nvPr>
        </p:nvSpPr>
        <p:spPr>
          <a:xfrm>
            <a:off x="457200" y="0"/>
            <a:ext cx="8229600" cy="908720"/>
          </a:xfrm>
        </p:spPr>
        <p:txBody>
          <a:bodyPr>
            <a:normAutofit/>
          </a:bodyPr>
          <a:lstStyle/>
          <a:p>
            <a:pPr algn="ctr"/>
            <a:r>
              <a:rPr lang="zh-TW" altLang="en-US" sz="3600" b="1" dirty="0">
                <a:latin typeface="微軟正黑體" panose="020B0604030504040204" pitchFamily="34" charset="-120"/>
              </a:rPr>
              <a:t>前言</a:t>
            </a:r>
          </a:p>
        </p:txBody>
      </p:sp>
      <p:sp>
        <p:nvSpPr>
          <p:cNvPr id="18" name="內容版面配置區 2">
            <a:extLst>
              <a:ext uri="{FF2B5EF4-FFF2-40B4-BE49-F238E27FC236}">
                <a16:creationId xmlns:a16="http://schemas.microsoft.com/office/drawing/2014/main" id="{E839E7B2-839D-4397-964C-AB7EDC79E56B}"/>
              </a:ext>
            </a:extLst>
          </p:cNvPr>
          <p:cNvSpPr txBox="1">
            <a:spLocks/>
          </p:cNvSpPr>
          <p:nvPr/>
        </p:nvSpPr>
        <p:spPr bwMode="auto">
          <a:xfrm>
            <a:off x="359569" y="919040"/>
            <a:ext cx="8424862" cy="2457450"/>
          </a:xfrm>
          <a:prstGeom prst="rect">
            <a:avLst/>
          </a:prstGeom>
          <a:noFill/>
          <a:ln w="9525">
            <a:noFill/>
            <a:miter lim="800000"/>
            <a:headEnd/>
            <a:tailEnd/>
          </a:ln>
        </p:spPr>
        <p:txBody>
          <a:bodyPr/>
          <a:lstStyle/>
          <a:p>
            <a:pPr marL="342900" indent="-342900">
              <a:spcBef>
                <a:spcPct val="20000"/>
              </a:spcBef>
              <a:buFontTx/>
              <a:buChar char="•"/>
              <a:defRPr/>
            </a:pPr>
            <a:r>
              <a:rPr lang="zh-TW" altLang="en-US" sz="2800" kern="0" dirty="0">
                <a:latin typeface="微軟正黑體" pitchFamily="34" charset="-120"/>
                <a:ea typeface="微軟正黑體" pitchFamily="34" charset="-120"/>
              </a:rPr>
              <a:t>依循「公民與政治權利國際公約」「經濟社會文化權利國際公約」及環境人權概念，訂定本署推動人權保障實施</a:t>
            </a:r>
            <a:r>
              <a:rPr lang="zh-TW" altLang="en-US" sz="2800" kern="0" dirty="0" smtClean="0">
                <a:latin typeface="微軟正黑體" pitchFamily="34" charset="-120"/>
                <a:ea typeface="微軟正黑體" pitchFamily="34" charset="-120"/>
              </a:rPr>
              <a:t>計畫。</a:t>
            </a:r>
            <a:endParaRPr lang="en-US" altLang="zh-TW" sz="2800" kern="0" dirty="0">
              <a:latin typeface="微軟正黑體" pitchFamily="34" charset="-120"/>
              <a:ea typeface="微軟正黑體" pitchFamily="34" charset="-120"/>
            </a:endParaRPr>
          </a:p>
          <a:p>
            <a:pPr marL="342900" indent="-342900">
              <a:spcBef>
                <a:spcPct val="20000"/>
              </a:spcBef>
              <a:buFontTx/>
              <a:buChar char="•"/>
              <a:defRPr/>
            </a:pPr>
            <a:r>
              <a:rPr lang="zh-TW" altLang="en-US" sz="2800" kern="0" dirty="0">
                <a:latin typeface="微軟正黑體" pitchFamily="34" charset="-120"/>
                <a:ea typeface="微軟正黑體" pitchFamily="34" charset="-120"/>
              </a:rPr>
              <a:t>由</a:t>
            </a:r>
            <a:r>
              <a:rPr lang="zh-TW" altLang="en-US" sz="2800" kern="0" dirty="0">
                <a:solidFill>
                  <a:srgbClr val="FF0000"/>
                </a:solidFill>
                <a:latin typeface="微軟正黑體" pitchFamily="34" charset="-120"/>
                <a:ea typeface="微軟正黑體" pitchFamily="34" charset="-120"/>
              </a:rPr>
              <a:t>「程序的環境人權」及「實質的環境人權」</a:t>
            </a:r>
            <a:r>
              <a:rPr lang="zh-TW" altLang="en-US" sz="2800" kern="0" dirty="0">
                <a:latin typeface="微軟正黑體" pitchFamily="34" charset="-120"/>
                <a:ea typeface="微軟正黑體" pitchFamily="34" charset="-120"/>
              </a:rPr>
              <a:t>兩面向，推動人權保障</a:t>
            </a:r>
            <a:r>
              <a:rPr lang="zh-TW" altLang="en-US" sz="2800" kern="0" dirty="0" smtClean="0">
                <a:latin typeface="微軟正黑體" pitchFamily="34" charset="-120"/>
                <a:ea typeface="微軟正黑體" pitchFamily="34" charset="-120"/>
              </a:rPr>
              <a:t>政策。</a:t>
            </a:r>
            <a:endParaRPr lang="zh-TW" altLang="en-US" sz="2800" kern="0" dirty="0">
              <a:latin typeface="微軟正黑體" pitchFamily="34" charset="-120"/>
              <a:ea typeface="微軟正黑體" pitchFamily="34" charset="-120"/>
            </a:endParaRPr>
          </a:p>
          <a:p>
            <a:pPr marL="342900" indent="-342900">
              <a:spcBef>
                <a:spcPct val="20000"/>
              </a:spcBef>
              <a:buFontTx/>
              <a:buChar char="•"/>
              <a:defRPr/>
            </a:pPr>
            <a:endParaRPr lang="zh-TW" altLang="en-US" sz="2800" kern="0" dirty="0">
              <a:latin typeface="微軟正黑體" pitchFamily="34" charset="-120"/>
              <a:ea typeface="微軟正黑體" pitchFamily="34" charset="-120"/>
            </a:endParaRPr>
          </a:p>
        </p:txBody>
      </p:sp>
      <p:graphicFrame>
        <p:nvGraphicFramePr>
          <p:cNvPr id="14" name="資料庫圖表 13">
            <a:extLst>
              <a:ext uri="{FF2B5EF4-FFF2-40B4-BE49-F238E27FC236}">
                <a16:creationId xmlns:a16="http://schemas.microsoft.com/office/drawing/2014/main" id="{AF30D43E-27D7-4B73-B4AA-DE836C9F4085}"/>
              </a:ext>
            </a:extLst>
          </p:cNvPr>
          <p:cNvGraphicFramePr/>
          <p:nvPr>
            <p:extLst>
              <p:ext uri="{D42A27DB-BD31-4B8C-83A1-F6EECF244321}">
                <p14:modId xmlns:p14="http://schemas.microsoft.com/office/powerpoint/2010/main" val="2037659282"/>
              </p:ext>
            </p:extLst>
          </p:nvPr>
        </p:nvGraphicFramePr>
        <p:xfrm>
          <a:off x="2051720" y="2924944"/>
          <a:ext cx="6876256"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4">
            <a:extLst>
              <a:ext uri="{FF2B5EF4-FFF2-40B4-BE49-F238E27FC236}">
                <a16:creationId xmlns:a16="http://schemas.microsoft.com/office/drawing/2014/main" id="{33382971-5EF1-46FB-9930-FAB1D9E8A6D0}"/>
              </a:ext>
            </a:extLst>
          </p:cNvPr>
          <p:cNvSpPr>
            <a:spLocks noGrp="1" noChangeArrowheads="1"/>
          </p:cNvSpPr>
          <p:nvPr>
            <p:ph type="title"/>
          </p:nvPr>
        </p:nvSpPr>
        <p:spPr>
          <a:xfrm>
            <a:off x="457200" y="151606"/>
            <a:ext cx="8229600" cy="649287"/>
          </a:xfrm>
        </p:spPr>
        <p:txBody>
          <a:bodyPr>
            <a:normAutofit/>
          </a:bodyPr>
          <a:lstStyle/>
          <a:p>
            <a:pPr algn="ctr"/>
            <a:r>
              <a:rPr lang="zh-TW" altLang="en-US" sz="3600" b="1" dirty="0">
                <a:cs typeface="Times New Roman" panose="02020603050405020304" pitchFamily="18" charset="0"/>
              </a:rPr>
              <a:t>程序的環境人權 </a:t>
            </a:r>
            <a:r>
              <a:rPr lang="en-US" altLang="zh-TW" sz="2000" dirty="0">
                <a:cs typeface="Times New Roman" panose="02020603050405020304" pitchFamily="18" charset="0"/>
              </a:rPr>
              <a:t>(1/5)</a:t>
            </a:r>
            <a:endParaRPr lang="zh-TW" altLang="en-US" sz="2800" dirty="0">
              <a:cs typeface="Times New Roman" panose="02020603050405020304" pitchFamily="18" charset="0"/>
            </a:endParaRPr>
          </a:p>
        </p:txBody>
      </p:sp>
      <p:sp>
        <p:nvSpPr>
          <p:cNvPr id="8195" name="內容版面配置區 5">
            <a:extLst>
              <a:ext uri="{FF2B5EF4-FFF2-40B4-BE49-F238E27FC236}">
                <a16:creationId xmlns:a16="http://schemas.microsoft.com/office/drawing/2014/main" id="{DBF36FFD-004E-4989-A840-F047E0230A2B}"/>
              </a:ext>
            </a:extLst>
          </p:cNvPr>
          <p:cNvSpPr>
            <a:spLocks noGrp="1" noChangeArrowheads="1"/>
          </p:cNvSpPr>
          <p:nvPr>
            <p:ph idx="1"/>
          </p:nvPr>
        </p:nvSpPr>
        <p:spPr>
          <a:xfrm>
            <a:off x="337991" y="840933"/>
            <a:ext cx="8348809" cy="4392488"/>
          </a:xfrm>
        </p:spPr>
        <p:txBody>
          <a:bodyPr>
            <a:noAutofit/>
          </a:bodyPr>
          <a:lstStyle/>
          <a:p>
            <a:pPr>
              <a:lnSpc>
                <a:spcPct val="100000"/>
              </a:lnSpc>
              <a:spcBef>
                <a:spcPts val="24"/>
              </a:spcBef>
            </a:pPr>
            <a:r>
              <a:rPr lang="zh-TW" altLang="en-US" sz="2800" dirty="0">
                <a:solidFill>
                  <a:srgbClr val="FF0000"/>
                </a:solidFill>
                <a:latin typeface="Times New Roman" panose="02020603050405020304" pitchFamily="18" charset="0"/>
                <a:cs typeface="Times New Roman" panose="02020603050405020304" pitchFamily="18" charset="0"/>
              </a:rPr>
              <a:t>環境資訊公開與取得</a:t>
            </a:r>
            <a:endParaRPr lang="en-US" altLang="zh-TW" sz="2800" dirty="0">
              <a:solidFill>
                <a:srgbClr val="FF0000"/>
              </a:solidFill>
              <a:latin typeface="Times New Roman" panose="02020603050405020304" pitchFamily="18" charset="0"/>
              <a:cs typeface="Times New Roman" panose="02020603050405020304" pitchFamily="18" charset="0"/>
            </a:endParaRPr>
          </a:p>
          <a:p>
            <a:pPr lvl="1" algn="just">
              <a:lnSpc>
                <a:spcPts val="4000"/>
              </a:lnSpc>
              <a:spcBef>
                <a:spcPts val="600"/>
              </a:spcBef>
              <a:buFont typeface="Times New Roman" panose="02020603050405020304" pitchFamily="18" charset="0"/>
              <a:buChar char="–"/>
            </a:pP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公開空氣品質、光化學評估監測網、手動</a:t>
            </a: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PM</a:t>
            </a:r>
            <a:r>
              <a:rPr lang="en-US" altLang="zh-TW" sz="2800" baseline="-25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監測站及</a:t>
            </a: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PM</a:t>
            </a:r>
            <a:r>
              <a:rPr lang="en-US" altLang="zh-TW" sz="2800" baseline="-25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化學成分監測站資料供民眾下載，累計點閱次數達</a:t>
            </a:r>
            <a:r>
              <a:rPr lang="en-US" altLang="zh-TW" sz="28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16.6</a:t>
            </a:r>
            <a:r>
              <a:rPr lang="zh-TW" altLang="en-US" sz="28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萬</a:t>
            </a: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人次。</a:t>
            </a:r>
            <a:endParaRPr lang="en-US" altLang="zh-TW" sz="2800" dirty="0">
              <a:latin typeface="Times New Roman" panose="02020603050405020304" pitchFamily="18" charset="0"/>
              <a:cs typeface="Times New Roman" panose="02020603050405020304" pitchFamily="18" charset="0"/>
            </a:endParaRPr>
          </a:p>
          <a:p>
            <a:pPr lvl="1" algn="just">
              <a:lnSpc>
                <a:spcPct val="100000"/>
              </a:lnSpc>
              <a:spcBef>
                <a:spcPts val="600"/>
              </a:spcBef>
              <a:buFont typeface="Times New Roman" panose="02020603050405020304" pitchFamily="18" charset="0"/>
              <a:buChar char="–"/>
            </a:pP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公開</a:t>
            </a:r>
            <a:r>
              <a:rPr lang="en-US" altLang="zh-TW" sz="2800" dirty="0">
                <a:solidFill>
                  <a:srgbClr val="FF0000"/>
                </a:solidFill>
                <a:latin typeface="Times New Roman" panose="02020603050405020304" pitchFamily="18" charset="0"/>
                <a:cs typeface="Times New Roman" panose="02020603050405020304" pitchFamily="18" charset="0"/>
              </a:rPr>
              <a:t>6</a:t>
            </a: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萬</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筆河川、水庫、地下水水質監測數據於全國環境水質監測資訊網，供民眾查詢及</a:t>
            </a: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下載。</a:t>
            </a:r>
            <a:endParaRPr lang="en-US" altLang="zh-TW" sz="2800" dirty="0">
              <a:latin typeface="Times New Roman" panose="02020603050405020304" pitchFamily="18" charset="0"/>
              <a:cs typeface="Times New Roman" panose="02020603050405020304" pitchFamily="18" charset="0"/>
            </a:endParaRPr>
          </a:p>
          <a:p>
            <a:pPr lvl="1" algn="just">
              <a:lnSpc>
                <a:spcPct val="100000"/>
              </a:lnSpc>
              <a:spcBef>
                <a:spcPts val="600"/>
              </a:spcBef>
              <a:buFont typeface="Times New Roman" panose="02020603050405020304" pitchFamily="18" charset="0"/>
              <a:buChar char="–"/>
            </a:pP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整合環境品質資料，於網站開放</a:t>
            </a:r>
            <a:r>
              <a:rPr lang="en-US" altLang="zh-TW" sz="28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792</a:t>
            </a: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項</a:t>
            </a: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資料。</a:t>
            </a:r>
            <a:endParaRPr lang="en-US" altLang="zh-TW" sz="2800" dirty="0">
              <a:latin typeface="Times New Roman" panose="02020603050405020304" pitchFamily="18" charset="0"/>
              <a:cs typeface="Times New Roman" panose="02020603050405020304" pitchFamily="18" charset="0"/>
            </a:endParaRPr>
          </a:p>
          <a:p>
            <a:pPr lvl="1" algn="just">
              <a:lnSpc>
                <a:spcPct val="100000"/>
              </a:lnSpc>
              <a:spcBef>
                <a:spcPts val="600"/>
              </a:spcBef>
              <a:buFont typeface="Times New Roman" panose="02020603050405020304" pitchFamily="18" charset="0"/>
              <a:buChar char="–"/>
            </a:pP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於「環評書件查詢系統</a:t>
            </a: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lvl="1" indent="0" algn="just">
              <a:lnSpc>
                <a:spcPct val="100000"/>
              </a:lnSpc>
              <a:spcBef>
                <a:spcPts val="600"/>
              </a:spcBef>
              <a:buNone/>
            </a:pP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公布</a:t>
            </a:r>
            <a:r>
              <a:rPr lang="en-US" altLang="zh-TW" sz="2800" dirty="0" smtClean="0">
                <a:solidFill>
                  <a:srgbClr val="FF0000"/>
                </a:solidFill>
                <a:latin typeface="Times New Roman" panose="02020603050405020304" pitchFamily="18" charset="0"/>
                <a:cs typeface="Times New Roman" panose="02020603050405020304" pitchFamily="18" charset="0"/>
              </a:rPr>
              <a:t>207</a:t>
            </a: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件</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環評書件</a:t>
            </a: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及</a:t>
            </a:r>
            <a:r>
              <a:rPr lang="en-US" altLang="zh-TW" sz="2800" dirty="0" smtClean="0">
                <a:solidFill>
                  <a:srgbClr val="FF0000"/>
                </a:solidFill>
                <a:latin typeface="Times New Roman" panose="02020603050405020304" pitchFamily="18" charset="0"/>
                <a:cs typeface="Times New Roman" panose="02020603050405020304" pitchFamily="18" charset="0"/>
              </a:rPr>
              <a:t>434</a:t>
            </a: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場</a:t>
            </a:r>
            <a:endParaRPr lang="en-US" altLang="zh-TW"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lvl="1" indent="0" algn="just">
              <a:lnSpc>
                <a:spcPct val="100000"/>
              </a:lnSpc>
              <a:spcBef>
                <a:spcPts val="600"/>
              </a:spcBef>
              <a:buNone/>
            </a:pPr>
            <a:r>
              <a:rPr lang="zh-TW" altLang="en-US" sz="2800" dirty="0">
                <a:latin typeface="Times New Roman" panose="02020603050405020304" pitchFamily="18" charset="0"/>
                <a:cs typeface="Times New Roman" panose="02020603050405020304" pitchFamily="18" charset="0"/>
              </a:rPr>
              <a:t> </a:t>
            </a: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環評審查會議</a:t>
            </a: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紀錄</a:t>
            </a: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8197" name="圖片 2">
            <a:extLst>
              <a:ext uri="{FF2B5EF4-FFF2-40B4-BE49-F238E27FC236}">
                <a16:creationId xmlns:a16="http://schemas.microsoft.com/office/drawing/2014/main" id="{10B00862-3DA6-45F2-8B90-B739A2E8C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67" r="2466"/>
          <a:stretch>
            <a:fillRect/>
          </a:stretch>
        </p:blipFill>
        <p:spPr bwMode="auto">
          <a:xfrm>
            <a:off x="5364088" y="4365104"/>
            <a:ext cx="3610744" cy="23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內容版面配置區 2">
            <a:extLst>
              <a:ext uri="{FF2B5EF4-FFF2-40B4-BE49-F238E27FC236}">
                <a16:creationId xmlns:a16="http://schemas.microsoft.com/office/drawing/2014/main" id="{0DF0C339-D38C-44BE-A766-D8908E92C598}"/>
              </a:ext>
            </a:extLst>
          </p:cNvPr>
          <p:cNvSpPr>
            <a:spLocks noGrp="1" noChangeArrowheads="1"/>
          </p:cNvSpPr>
          <p:nvPr>
            <p:ph idx="1"/>
          </p:nvPr>
        </p:nvSpPr>
        <p:spPr>
          <a:xfrm>
            <a:off x="360000" y="1123200"/>
            <a:ext cx="5148104" cy="5546160"/>
          </a:xfrm>
        </p:spPr>
        <p:txBody>
          <a:bodyPr>
            <a:normAutofit/>
          </a:bodyPr>
          <a:lstStyle/>
          <a:p>
            <a:r>
              <a:rPr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法律扶助</a:t>
            </a:r>
            <a:endParaRPr lang="en-US" altLang="zh-TW"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lvl="1">
              <a:lnSpc>
                <a:spcPts val="4000"/>
              </a:lnSpc>
              <a:buFont typeface="Times New Roman" panose="02020603050405020304" pitchFamily="18" charset="0"/>
              <a:buChar char="–"/>
            </a:pP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以法律扶助</a:t>
            </a:r>
            <a:r>
              <a:rPr lang="zh-TW"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透過公害糾紛</a:t>
            </a: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處理程序或民事訴訟爭取</a:t>
            </a: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民眾</a:t>
            </a:r>
            <a:r>
              <a:rPr lang="zh-TW" altLang="zh-TW"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權益</a:t>
            </a: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a:lnSpc>
                <a:spcPts val="4000"/>
              </a:lnSpc>
            </a:pPr>
            <a:r>
              <a:rPr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公害陳情案件</a:t>
            </a:r>
          </a:p>
          <a:p>
            <a:pPr lvl="1" indent="0">
              <a:lnSpc>
                <a:spcPct val="120000"/>
              </a:lnSpc>
              <a:spcBef>
                <a:spcPts val="600"/>
              </a:spcBef>
              <a:buFont typeface="Times New Roman" panose="02020603050405020304" pitchFamily="18" charset="0"/>
              <a:buChar char="–"/>
            </a:pP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建立多元化陳情</a:t>
            </a: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管道。</a:t>
            </a:r>
            <a:endPar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1">
              <a:lnSpc>
                <a:spcPts val="4000"/>
              </a:lnSpc>
              <a:buFont typeface="Times New Roman" panose="02020603050405020304" pitchFamily="18" charset="0"/>
              <a:buChar char="–"/>
            </a:pP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受理</a:t>
            </a:r>
            <a:r>
              <a:rPr lang="en-US" altLang="zh-TW" sz="2800" dirty="0" smtClean="0">
                <a:solidFill>
                  <a:srgbClr val="FF0000"/>
                </a:solidFill>
                <a:latin typeface="Times New Roman" panose="02020603050405020304" pitchFamily="18" charset="0"/>
                <a:cs typeface="Times New Roman" panose="02020603050405020304" pitchFamily="18" charset="0"/>
              </a:rPr>
              <a:t>23</a:t>
            </a:r>
            <a:r>
              <a:rPr lang="zh-TW" altLang="en-US" sz="28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萬</a:t>
            </a:r>
            <a:r>
              <a:rPr lang="en-US" altLang="zh-TW" sz="2800" dirty="0" smtClean="0">
                <a:solidFill>
                  <a:srgbClr val="FF0000"/>
                </a:solidFill>
                <a:latin typeface="Times New Roman" panose="02020603050405020304" pitchFamily="18" charset="0"/>
                <a:cs typeface="Times New Roman" panose="02020603050405020304" pitchFamily="18" charset="0"/>
              </a:rPr>
              <a:t>1,383</a:t>
            </a: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件</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公害陳情案</a:t>
            </a:r>
            <a:endParaRPr lang="en-US" altLang="zh-TW" sz="2800" dirty="0">
              <a:latin typeface="Times New Roman" panose="02020603050405020304" pitchFamily="18" charset="0"/>
              <a:cs typeface="Times New Roman" panose="02020603050405020304" pitchFamily="18" charset="0"/>
            </a:endParaRPr>
          </a:p>
          <a:p>
            <a:pPr lvl="1">
              <a:lnSpc>
                <a:spcPts val="4000"/>
              </a:lnSpc>
              <a:buFont typeface="Times New Roman" panose="02020603050405020304" pitchFamily="18" charset="0"/>
              <a:buChar char="–"/>
            </a:pP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一再陳情案件妥善處理率達</a:t>
            </a:r>
            <a:r>
              <a:rPr lang="en-US" altLang="zh-TW" sz="28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95.55</a:t>
            </a: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％，平均到場處理時效為</a:t>
            </a:r>
            <a:r>
              <a:rPr lang="en-US" altLang="zh-TW" sz="28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0.24</a:t>
            </a:r>
            <a:r>
              <a:rPr lang="zh-TW" altLang="en-US" sz="28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天。</a:t>
            </a:r>
            <a:endParaRPr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lvl="1">
              <a:lnSpc>
                <a:spcPts val="4000"/>
              </a:lnSpc>
            </a:pPr>
            <a:endPar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244" name="投影片編號版面配置區 3">
            <a:extLst>
              <a:ext uri="{FF2B5EF4-FFF2-40B4-BE49-F238E27FC236}">
                <a16:creationId xmlns:a16="http://schemas.microsoft.com/office/drawing/2014/main" id="{61AA7165-7F11-4613-80E1-C08487C7D94E}"/>
              </a:ext>
            </a:extLst>
          </p:cNvPr>
          <p:cNvSpPr>
            <a:spLocks noGrp="1"/>
          </p:cNvSpPr>
          <p:nvPr>
            <p:ph type="sldNum" sz="quarter" idx="4294967295"/>
          </p:nvPr>
        </p:nvSpPr>
        <p:spPr>
          <a:xfrm>
            <a:off x="7010400" y="6381750"/>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bg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bg1"/>
                </a:solidFill>
                <a:latin typeface="Arial" panose="020B0604020202020204" pitchFamily="34" charset="0"/>
                <a:ea typeface="標楷體" panose="03000509000000000000" pitchFamily="65" charset="-120"/>
              </a:defRPr>
            </a:lvl2pPr>
            <a:lvl3pPr marL="1143000" indent="-228600">
              <a:spcBef>
                <a:spcPct val="20000"/>
              </a:spcBef>
              <a:buChar char="•"/>
              <a:defRPr kumimoji="1" sz="2400">
                <a:solidFill>
                  <a:schemeClr val="bg1"/>
                </a:solidFill>
                <a:latin typeface="Arial" panose="020B0604020202020204" pitchFamily="34" charset="0"/>
                <a:ea typeface="標楷體" panose="03000509000000000000" pitchFamily="65" charset="-120"/>
              </a:defRPr>
            </a:lvl3pPr>
            <a:lvl4pPr marL="1600200" indent="-228600">
              <a:spcBef>
                <a:spcPct val="20000"/>
              </a:spcBef>
              <a:buChar char="–"/>
              <a:defRPr kumimoji="1" sz="2000">
                <a:solidFill>
                  <a:schemeClr val="bg1"/>
                </a:solidFill>
                <a:latin typeface="Arial" panose="020B0604020202020204" pitchFamily="34" charset="0"/>
                <a:ea typeface="標楷體" panose="03000509000000000000" pitchFamily="65" charset="-120"/>
              </a:defRPr>
            </a:lvl4pPr>
            <a:lvl5pPr marL="2057400" indent="-228600">
              <a:spcBef>
                <a:spcPct val="20000"/>
              </a:spcBef>
              <a:buChar char="»"/>
              <a:defRPr kumimoji="1" sz="2000">
                <a:solidFill>
                  <a:schemeClr val="bg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標楷體" panose="03000509000000000000" pitchFamily="65" charset="-120"/>
              </a:defRPr>
            </a:lvl9pPr>
          </a:lstStyle>
          <a:p>
            <a:pPr>
              <a:spcBef>
                <a:spcPct val="0"/>
              </a:spcBef>
              <a:buFontTx/>
              <a:buNone/>
            </a:pPr>
            <a:fld id="{DCA0FEDA-5AA8-4154-B82F-6DBE7239805A}" type="slidenum">
              <a:rPr lang="zh-TW" altLang="en-US" sz="1400" smtClean="0">
                <a:solidFill>
                  <a:srgbClr val="000000"/>
                </a:solidFill>
                <a:ea typeface="新細明體" panose="02020500000000000000" pitchFamily="18" charset="-120"/>
              </a:rPr>
              <a:pPr>
                <a:spcBef>
                  <a:spcPct val="0"/>
                </a:spcBef>
                <a:buFontTx/>
                <a:buNone/>
              </a:pPr>
              <a:t>8</a:t>
            </a:fld>
            <a:endParaRPr lang="en-US" altLang="zh-TW" sz="1400">
              <a:solidFill>
                <a:srgbClr val="000000"/>
              </a:solidFill>
              <a:ea typeface="新細明體" panose="02020500000000000000" pitchFamily="18" charset="-120"/>
            </a:endParaRPr>
          </a:p>
        </p:txBody>
      </p:sp>
      <p:graphicFrame>
        <p:nvGraphicFramePr>
          <p:cNvPr id="7" name="表格 6">
            <a:extLst>
              <a:ext uri="{FF2B5EF4-FFF2-40B4-BE49-F238E27FC236}">
                <a16:creationId xmlns:a16="http://schemas.microsoft.com/office/drawing/2014/main" id="{B2C53057-0EAE-4638-80CC-F56F12E07A2B}"/>
              </a:ext>
            </a:extLst>
          </p:cNvPr>
          <p:cNvGraphicFramePr>
            <a:graphicFrameLocks noGrp="1"/>
          </p:cNvGraphicFramePr>
          <p:nvPr>
            <p:extLst>
              <p:ext uri="{D42A27DB-BD31-4B8C-83A1-F6EECF244321}">
                <p14:modId xmlns:p14="http://schemas.microsoft.com/office/powerpoint/2010/main" val="1459754008"/>
              </p:ext>
            </p:extLst>
          </p:nvPr>
        </p:nvGraphicFramePr>
        <p:xfrm>
          <a:off x="5580063" y="1476375"/>
          <a:ext cx="3340653" cy="1736744"/>
        </p:xfrm>
        <a:graphic>
          <a:graphicData uri="http://schemas.openxmlformats.org/drawingml/2006/table">
            <a:tbl>
              <a:tblPr firstRow="1" bandRow="1">
                <a:tableStyleId>{5C22544A-7EE6-4342-B048-85BDC9FD1C3A}</a:tableStyleId>
              </a:tblPr>
              <a:tblGrid>
                <a:gridCol w="1445547">
                  <a:extLst>
                    <a:ext uri="{9D8B030D-6E8A-4147-A177-3AD203B41FA5}">
                      <a16:colId xmlns:a16="http://schemas.microsoft.com/office/drawing/2014/main" val="20000"/>
                    </a:ext>
                  </a:extLst>
                </a:gridCol>
                <a:gridCol w="1895106">
                  <a:extLst>
                    <a:ext uri="{9D8B030D-6E8A-4147-A177-3AD203B41FA5}">
                      <a16:colId xmlns:a16="http://schemas.microsoft.com/office/drawing/2014/main" val="20001"/>
                    </a:ext>
                  </a:extLst>
                </a:gridCol>
              </a:tblGrid>
              <a:tr h="365602">
                <a:tc>
                  <a:txBody>
                    <a:bodyPr/>
                    <a:lstStyle/>
                    <a:p>
                      <a:r>
                        <a:rPr lang="zh-TW" altLang="en-US" sz="1800" dirty="0">
                          <a:latin typeface="+mj-ea"/>
                          <a:ea typeface="+mj-ea"/>
                        </a:rPr>
                        <a:t>執行項目</a:t>
                      </a:r>
                    </a:p>
                  </a:txBody>
                  <a:tcPr marL="91441" marR="91441" marT="45643" marB="45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5000"/>
                      </a:schemeClr>
                    </a:solidFill>
                  </a:tcPr>
                </a:tc>
                <a:tc>
                  <a:txBody>
                    <a:bodyPr/>
                    <a:lstStyle/>
                    <a:p>
                      <a:r>
                        <a:rPr lang="zh-TW" altLang="en-US" sz="1800" dirty="0">
                          <a:latin typeface="+mj-ea"/>
                          <a:ea typeface="+mj-ea"/>
                        </a:rPr>
                        <a:t>數量</a:t>
                      </a:r>
                    </a:p>
                  </a:txBody>
                  <a:tcPr marL="91441" marR="91441" marT="45643" marB="45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5000"/>
                      </a:schemeClr>
                    </a:solidFill>
                  </a:tcPr>
                </a:tc>
                <a:extLst>
                  <a:ext uri="{0D108BD9-81ED-4DB2-BD59-A6C34878D82A}">
                    <a16:rowId xmlns:a16="http://schemas.microsoft.com/office/drawing/2014/main" val="10000"/>
                  </a:ext>
                </a:extLst>
              </a:tr>
              <a:tr h="3656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i="0" kern="1200" dirty="0">
                          <a:solidFill>
                            <a:schemeClr val="dk1"/>
                          </a:solidFill>
                          <a:latin typeface="+mn-lt"/>
                          <a:ea typeface="+mn-ea"/>
                          <a:cs typeface="+mn-cs"/>
                        </a:rPr>
                        <a:t>諮詢專線</a:t>
                      </a:r>
                      <a:endParaRPr lang="zh-TW" altLang="en-US" sz="1800" dirty="0">
                        <a:latin typeface="+mj-ea"/>
                        <a:ea typeface="+mj-ea"/>
                      </a:endParaRPr>
                    </a:p>
                  </a:txBody>
                  <a:tcPr marL="91441" marR="91441" marT="45643" marB="45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0" i="0" kern="1200" dirty="0">
                          <a:solidFill>
                            <a:schemeClr val="dk1"/>
                          </a:solidFill>
                          <a:latin typeface="+mn-lt"/>
                          <a:ea typeface="+mn-ea"/>
                          <a:cs typeface="+mn-cs"/>
                        </a:rPr>
                        <a:t>(02)2733-8989</a:t>
                      </a:r>
                      <a:endParaRPr lang="en-US" altLang="zh-TW" sz="1800" kern="1200" dirty="0">
                        <a:solidFill>
                          <a:schemeClr val="dk1"/>
                        </a:solidFill>
                        <a:latin typeface="+mj-ea"/>
                        <a:ea typeface="+mn-ea"/>
                        <a:cs typeface="+mn-cs"/>
                      </a:endParaRPr>
                    </a:p>
                  </a:txBody>
                  <a:tcPr marL="91441" marR="91441" marT="45643" marB="45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399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a:solidFill>
                            <a:schemeClr val="dk1"/>
                          </a:solidFill>
                          <a:latin typeface="+mj-ea"/>
                          <a:ea typeface="+mn-ea"/>
                          <a:cs typeface="+mn-cs"/>
                        </a:rPr>
                        <a:t>公害糾紛法律扶助服務</a:t>
                      </a:r>
                    </a:p>
                  </a:txBody>
                  <a:tcPr marL="91441" marR="91441" marT="45643" marB="45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rgbClr val="FF0000"/>
                          </a:solidFill>
                          <a:latin typeface="+mj-ea"/>
                          <a:ea typeface="+mn-ea"/>
                          <a:cs typeface="+mn-cs"/>
                        </a:rPr>
                        <a:t>11</a:t>
                      </a:r>
                      <a:r>
                        <a:rPr lang="zh-TW" altLang="en-US" sz="1800" kern="1200" dirty="0" smtClean="0">
                          <a:solidFill>
                            <a:srgbClr val="FF0000"/>
                          </a:solidFill>
                          <a:latin typeface="+mj-ea"/>
                          <a:ea typeface="+mn-ea"/>
                          <a:cs typeface="+mn-cs"/>
                        </a:rPr>
                        <a:t>件</a:t>
                      </a:r>
                      <a:endParaRPr lang="en-US" altLang="zh-TW" sz="1800" kern="1200" dirty="0">
                        <a:solidFill>
                          <a:srgbClr val="FF0000"/>
                        </a:solidFill>
                        <a:latin typeface="+mj-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a:solidFill>
                            <a:schemeClr val="dk1"/>
                          </a:solidFill>
                          <a:latin typeface="+mj-ea"/>
                          <a:ea typeface="+mn-ea"/>
                          <a:cs typeface="+mn-cs"/>
                        </a:rPr>
                        <a:t>受扶助</a:t>
                      </a:r>
                      <a:r>
                        <a:rPr lang="zh-TW" altLang="en-US" sz="1800" kern="1200" dirty="0" smtClean="0">
                          <a:solidFill>
                            <a:schemeClr val="dk1"/>
                          </a:solidFill>
                          <a:latin typeface="+mj-ea"/>
                          <a:ea typeface="+mn-ea"/>
                          <a:cs typeface="+mn-cs"/>
                        </a:rPr>
                        <a:t>人數</a:t>
                      </a:r>
                      <a:r>
                        <a:rPr lang="en-US" altLang="zh-TW" sz="1800" kern="1200" dirty="0" smtClean="0">
                          <a:solidFill>
                            <a:srgbClr val="FF0000"/>
                          </a:solidFill>
                          <a:latin typeface="+mj-ea"/>
                          <a:ea typeface="+mn-ea"/>
                          <a:cs typeface="+mn-cs"/>
                        </a:rPr>
                        <a:t>244</a:t>
                      </a:r>
                      <a:r>
                        <a:rPr lang="zh-TW" altLang="en-US" sz="1800" kern="1200" dirty="0" smtClean="0">
                          <a:solidFill>
                            <a:srgbClr val="FF0000"/>
                          </a:solidFill>
                          <a:latin typeface="+mj-ea"/>
                          <a:ea typeface="+mn-ea"/>
                          <a:cs typeface="+mn-cs"/>
                        </a:rPr>
                        <a:t>人</a:t>
                      </a:r>
                      <a:endParaRPr lang="zh-TW" altLang="en-US" sz="1800" kern="1200" dirty="0">
                        <a:solidFill>
                          <a:srgbClr val="FF0000"/>
                        </a:solidFill>
                        <a:latin typeface="+mj-ea"/>
                        <a:ea typeface="+mn-ea"/>
                        <a:cs typeface="+mn-cs"/>
                      </a:endParaRPr>
                    </a:p>
                  </a:txBody>
                  <a:tcPr marL="91441" marR="91441" marT="45643" marB="45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656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200" dirty="0">
                          <a:solidFill>
                            <a:schemeClr val="dk1"/>
                          </a:solidFill>
                          <a:latin typeface="+mj-ea"/>
                          <a:ea typeface="+mn-ea"/>
                          <a:cs typeface="+mn-cs"/>
                        </a:rPr>
                        <a:t>法律諮詢</a:t>
                      </a:r>
                      <a:endParaRPr lang="en-US" altLang="zh-TW" sz="1800" dirty="0">
                        <a:latin typeface="+mj-ea"/>
                        <a:ea typeface="+mj-ea"/>
                      </a:endParaRPr>
                    </a:p>
                  </a:txBody>
                  <a:tcPr marL="91441" marR="91441" marT="45643" marB="45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rgbClr val="FF0000"/>
                          </a:solidFill>
                          <a:latin typeface="+mj-ea"/>
                          <a:ea typeface="+mn-ea"/>
                          <a:cs typeface="+mn-cs"/>
                        </a:rPr>
                        <a:t>8</a:t>
                      </a:r>
                      <a:r>
                        <a:rPr lang="zh-TW" altLang="en-US" sz="1800" kern="1200" dirty="0" smtClean="0">
                          <a:solidFill>
                            <a:srgbClr val="FF0000"/>
                          </a:solidFill>
                          <a:latin typeface="+mj-ea"/>
                          <a:ea typeface="+mn-ea"/>
                          <a:cs typeface="+mn-cs"/>
                        </a:rPr>
                        <a:t>件</a:t>
                      </a:r>
                      <a:endParaRPr lang="en-US" altLang="zh-TW" sz="1800" kern="1200" dirty="0">
                        <a:solidFill>
                          <a:srgbClr val="FF0000"/>
                        </a:solidFill>
                        <a:latin typeface="+mj-ea"/>
                        <a:ea typeface="+mn-ea"/>
                        <a:cs typeface="+mn-cs"/>
                      </a:endParaRPr>
                    </a:p>
                  </a:txBody>
                  <a:tcPr marL="91441" marR="91441" marT="45643" marB="45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0262" name="Picture 4" descr="http://farm3.staticflickr.com/2818/9493083201_5d77f93715.jpg">
            <a:extLst>
              <a:ext uri="{FF2B5EF4-FFF2-40B4-BE49-F238E27FC236}">
                <a16:creationId xmlns:a16="http://schemas.microsoft.com/office/drawing/2014/main" id="{8E0122B2-5E8C-4EC7-AD95-D531E6F9C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3406226"/>
            <a:ext cx="3384550" cy="247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標題 4">
            <a:extLst>
              <a:ext uri="{FF2B5EF4-FFF2-40B4-BE49-F238E27FC236}">
                <a16:creationId xmlns:a16="http://schemas.microsoft.com/office/drawing/2014/main" id="{0473F23F-7C7C-4F2A-A046-C40F3D7EAB12}"/>
              </a:ext>
            </a:extLst>
          </p:cNvPr>
          <p:cNvSpPr txBox="1">
            <a:spLocks noChangeArrowheads="1"/>
          </p:cNvSpPr>
          <p:nvPr/>
        </p:nvSpPr>
        <p:spPr>
          <a:xfrm>
            <a:off x="457200" y="151606"/>
            <a:ext cx="8229600" cy="64928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chemeClr val="tx1"/>
                </a:solidFill>
                <a:latin typeface="微軟正黑體" panose="020B0604030504040204" pitchFamily="34" charset="-120"/>
                <a:ea typeface="微軟正黑體" panose="020B0604030504040204" pitchFamily="34" charset="-120"/>
                <a:cs typeface="+mj-cs"/>
              </a:defRPr>
            </a:lvl1pPr>
          </a:lstStyle>
          <a:p>
            <a:pPr algn="ctr"/>
            <a:r>
              <a:rPr lang="zh-TW" altLang="en-US" sz="3600" dirty="0">
                <a:cs typeface="Times New Roman" panose="02020603050405020304" pitchFamily="18" charset="0"/>
              </a:rPr>
              <a:t>程序的環境人權 </a:t>
            </a:r>
            <a:r>
              <a:rPr lang="en-US" altLang="zh-TW" sz="2000" dirty="0">
                <a:cs typeface="Times New Roman" panose="02020603050405020304" pitchFamily="18" charset="0"/>
              </a:rPr>
              <a:t>(2/5)</a:t>
            </a:r>
            <a:endParaRPr lang="zh-TW" altLang="en-US" sz="2800" dirty="0">
              <a:cs typeface="Times New Roman" panose="02020603050405020304" pitchFamily="18"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內容版面配置區 2">
            <a:extLst>
              <a:ext uri="{FF2B5EF4-FFF2-40B4-BE49-F238E27FC236}">
                <a16:creationId xmlns:a16="http://schemas.microsoft.com/office/drawing/2014/main" id="{364AC61A-3A0C-43D1-9F85-74621B542BC7}"/>
              </a:ext>
            </a:extLst>
          </p:cNvPr>
          <p:cNvSpPr>
            <a:spLocks noGrp="1" noChangeArrowheads="1"/>
          </p:cNvSpPr>
          <p:nvPr>
            <p:ph idx="1"/>
          </p:nvPr>
        </p:nvSpPr>
        <p:spPr>
          <a:xfrm>
            <a:off x="431540" y="888747"/>
            <a:ext cx="8280920" cy="4525962"/>
          </a:xfrm>
        </p:spPr>
        <p:txBody>
          <a:bodyPr>
            <a:normAutofit lnSpcReduction="10000"/>
          </a:bodyPr>
          <a:lstStyle/>
          <a:p>
            <a:pPr indent="0" algn="just">
              <a:lnSpc>
                <a:spcPct val="110000"/>
              </a:lnSpc>
              <a:spcBef>
                <a:spcPts val="600"/>
              </a:spcBef>
            </a:pPr>
            <a:r>
              <a:rPr lang="zh-TW" altLang="en-US" sz="2800" dirty="0">
                <a:solidFill>
                  <a:srgbClr val="FF0000"/>
                </a:solidFill>
                <a:latin typeface="Times New Roman" panose="02020603050405020304" pitchFamily="18" charset="0"/>
                <a:cs typeface="Times New Roman" panose="02020603050405020304" pitchFamily="18" charset="0"/>
              </a:rPr>
              <a:t>成立性別平等專案小組及提報性別平等辦理成果</a:t>
            </a:r>
            <a:endParaRPr lang="en-US" altLang="zh-TW" sz="2800" dirty="0">
              <a:solidFill>
                <a:srgbClr val="FF0000"/>
              </a:solidFill>
              <a:latin typeface="Times New Roman" panose="02020603050405020304" pitchFamily="18" charset="0"/>
              <a:cs typeface="Times New Roman" panose="02020603050405020304" pitchFamily="18" charset="0"/>
            </a:endParaRPr>
          </a:p>
          <a:p>
            <a:pPr marL="712788" lvl="1" indent="-198438" algn="just">
              <a:lnSpc>
                <a:spcPct val="110000"/>
              </a:lnSpc>
              <a:spcBef>
                <a:spcPts val="600"/>
              </a:spcBef>
              <a:buFont typeface="Times New Roman" panose="02020603050405020304" pitchFamily="18" charset="0"/>
              <a:buChar char="–"/>
            </a:pPr>
            <a:r>
              <a:rPr lang="zh-TW" altLang="en-US" sz="2800" dirty="0">
                <a:latin typeface="Times New Roman" panose="02020603050405020304" pitchFamily="18" charset="0"/>
                <a:cs typeface="Times New Roman" panose="02020603050405020304" pitchFamily="18" charset="0"/>
              </a:rPr>
              <a:t>召開本署性別平等專案小組會議滾動</a:t>
            </a:r>
            <a:r>
              <a:rPr lang="zh-TW" altLang="en-US" sz="2800" dirty="0">
                <a:solidFill>
                  <a:srgbClr val="FF0000"/>
                </a:solidFill>
                <a:latin typeface="Times New Roman" panose="02020603050405020304" pitchFamily="18" charset="0"/>
                <a:cs typeface="Times New Roman" panose="02020603050405020304" pitchFamily="18" charset="0"/>
              </a:rPr>
              <a:t>檢討修正「性別平等推動計畫（</a:t>
            </a:r>
            <a:r>
              <a:rPr lang="en-US" altLang="zh-TW" sz="2800" dirty="0">
                <a:solidFill>
                  <a:srgbClr val="FF0000"/>
                </a:solidFill>
                <a:latin typeface="Times New Roman" panose="02020603050405020304" pitchFamily="18" charset="0"/>
                <a:cs typeface="Times New Roman" panose="02020603050405020304" pitchFamily="18" charset="0"/>
              </a:rPr>
              <a:t>108</a:t>
            </a:r>
            <a:r>
              <a:rPr lang="zh-TW" altLang="en-US" sz="2800" dirty="0">
                <a:solidFill>
                  <a:srgbClr val="FF0000"/>
                </a:solidFill>
                <a:latin typeface="Times New Roman" panose="02020603050405020304" pitchFamily="18" charset="0"/>
                <a:cs typeface="Times New Roman" panose="02020603050405020304" pitchFamily="18" charset="0"/>
              </a:rPr>
              <a:t>至</a:t>
            </a:r>
            <a:r>
              <a:rPr lang="en-US" altLang="zh-TW" sz="2800" dirty="0">
                <a:solidFill>
                  <a:srgbClr val="FF0000"/>
                </a:solidFill>
                <a:latin typeface="Times New Roman" panose="02020603050405020304" pitchFamily="18" charset="0"/>
                <a:cs typeface="Times New Roman" panose="02020603050405020304" pitchFamily="18" charset="0"/>
              </a:rPr>
              <a:t>111</a:t>
            </a:r>
            <a:r>
              <a:rPr lang="zh-TW" altLang="en-US" sz="2800" dirty="0">
                <a:solidFill>
                  <a:srgbClr val="FF0000"/>
                </a:solidFill>
                <a:latin typeface="Times New Roman" panose="02020603050405020304" pitchFamily="18" charset="0"/>
                <a:cs typeface="Times New Roman" panose="02020603050405020304" pitchFamily="18" charset="0"/>
              </a:rPr>
              <a:t>年）</a:t>
            </a:r>
            <a:r>
              <a:rPr lang="zh-TW" altLang="en-US" sz="2800" dirty="0" smtClean="0">
                <a:solidFill>
                  <a:srgbClr val="FF0000"/>
                </a:solidFill>
                <a:latin typeface="Times New Roman" panose="02020603050405020304" pitchFamily="18" charset="0"/>
                <a:cs typeface="Times New Roman" panose="02020603050405020304" pitchFamily="18" charset="0"/>
              </a:rPr>
              <a:t>」</a:t>
            </a:r>
            <a:r>
              <a:rPr lang="zh-TW" altLang="en-US" sz="2800" dirty="0" smtClean="0">
                <a:latin typeface="Times New Roman" panose="02020603050405020304" pitchFamily="18" charset="0"/>
                <a:cs typeface="Times New Roman" panose="02020603050405020304" pitchFamily="18" charset="0"/>
              </a:rPr>
              <a:t>。</a:t>
            </a:r>
            <a:endParaRPr lang="en-US" altLang="zh-TW"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712788" lvl="1" indent="-198438" algn="just">
              <a:lnSpc>
                <a:spcPct val="110000"/>
              </a:lnSpc>
              <a:spcBef>
                <a:spcPts val="600"/>
              </a:spcBef>
              <a:buFont typeface="Times New Roman" panose="02020603050405020304" pitchFamily="18" charset="0"/>
              <a:buChar char="–"/>
            </a:pP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更新</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本署</a:t>
            </a:r>
            <a:r>
              <a:rPr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性別統計指標重點摘述</a:t>
            </a:r>
            <a:r>
              <a:rPr lang="zh-TW" altLang="en-US" sz="28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及指</a:t>
            </a: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標</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，另新增「行政院環境保護署及所屬機關委員會性別比率」指標上網供</a:t>
            </a:r>
            <a:r>
              <a:rPr lang="zh-TW" altLang="en-US"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參。</a:t>
            </a:r>
            <a:endParaRPr lang="en-US" altLang="zh-TW" sz="28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712788" lvl="1" indent="-198438" algn="just">
              <a:lnSpc>
                <a:spcPct val="110000"/>
              </a:lnSpc>
              <a:spcBef>
                <a:spcPts val="600"/>
              </a:spcBef>
              <a:buFont typeface="Times New Roman" panose="02020603050405020304" pitchFamily="18" charset="0"/>
              <a:buChar char="–"/>
            </a:pPr>
            <a:r>
              <a:rPr lang="zh-TW" altLang="en-US" sz="2800" dirty="0">
                <a:latin typeface="Times New Roman" panose="02020603050405020304" pitchFamily="18" charset="0"/>
                <a:cs typeface="Times New Roman" panose="02020603050405020304" pitchFamily="18" charset="0"/>
              </a:rPr>
              <a:t>增加「</a:t>
            </a:r>
            <a:r>
              <a:rPr lang="en-US" altLang="zh-TW" sz="2800" dirty="0">
                <a:latin typeface="Times New Roman" panose="02020603050405020304" pitchFamily="18" charset="0"/>
                <a:cs typeface="Times New Roman" panose="02020603050405020304" pitchFamily="18" charset="0"/>
              </a:rPr>
              <a:t>109 </a:t>
            </a:r>
            <a:r>
              <a:rPr lang="zh-TW" altLang="en-US" sz="2800" dirty="0">
                <a:latin typeface="Times New Roman" panose="02020603050405020304" pitchFamily="18" charset="0"/>
                <a:cs typeface="Times New Roman" panose="02020603050405020304" pitchFamily="18" charset="0"/>
              </a:rPr>
              <a:t>年環境教育人員認證性別統計分析」一篇及國際性別統計資料，並公布至本署「性別統計專區」網頁。</a:t>
            </a:r>
          </a:p>
          <a:p>
            <a:pPr lvl="1" algn="just">
              <a:lnSpc>
                <a:spcPts val="4000"/>
              </a:lnSpc>
              <a:buFont typeface="Times New Roman" panose="02020603050405020304" pitchFamily="18" charset="0"/>
              <a:buChar char="–"/>
            </a:pPr>
            <a:endPar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 name="標題 4">
            <a:extLst>
              <a:ext uri="{FF2B5EF4-FFF2-40B4-BE49-F238E27FC236}">
                <a16:creationId xmlns:a16="http://schemas.microsoft.com/office/drawing/2014/main" id="{2E473633-2F64-4CFF-A709-645934FC96C5}"/>
              </a:ext>
            </a:extLst>
          </p:cNvPr>
          <p:cNvSpPr txBox="1">
            <a:spLocks noChangeArrowheads="1"/>
          </p:cNvSpPr>
          <p:nvPr/>
        </p:nvSpPr>
        <p:spPr>
          <a:xfrm>
            <a:off x="457200" y="151606"/>
            <a:ext cx="8229600" cy="64928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kern="1200">
                <a:solidFill>
                  <a:schemeClr val="tx1"/>
                </a:solidFill>
                <a:latin typeface="微軟正黑體" panose="020B0604030504040204" pitchFamily="34" charset="-120"/>
                <a:ea typeface="微軟正黑體" panose="020B0604030504040204" pitchFamily="34" charset="-120"/>
                <a:cs typeface="+mj-cs"/>
              </a:defRPr>
            </a:lvl1pPr>
          </a:lstStyle>
          <a:p>
            <a:pPr algn="ctr"/>
            <a:r>
              <a:rPr lang="zh-TW" altLang="en-US" sz="3600" dirty="0">
                <a:cs typeface="Times New Roman" panose="02020603050405020304" pitchFamily="18" charset="0"/>
              </a:rPr>
              <a:t>程序的環境人權 </a:t>
            </a:r>
            <a:r>
              <a:rPr lang="en-US" altLang="zh-TW" sz="2000" dirty="0">
                <a:cs typeface="Times New Roman" panose="02020603050405020304" pitchFamily="18" charset="0"/>
              </a:rPr>
              <a:t>(3/5)</a:t>
            </a:r>
            <a:endParaRPr lang="zh-TW" altLang="en-US" sz="2800" dirty="0">
              <a:cs typeface="Times New Roman" panose="02020603050405020304" pitchFamily="18" charset="0"/>
            </a:endParaRPr>
          </a:p>
        </p:txBody>
      </p:sp>
      <p:pic>
        <p:nvPicPr>
          <p:cNvPr id="7" name="圖片 6">
            <a:extLst>
              <a:ext uri="{FF2B5EF4-FFF2-40B4-BE49-F238E27FC236}">
                <a16:creationId xmlns:a16="http://schemas.microsoft.com/office/drawing/2014/main" id="{F4FF3F74-DF1F-4ADC-985B-14753BD3CA0E}"/>
              </a:ext>
            </a:extLst>
          </p:cNvPr>
          <p:cNvPicPr>
            <a:picLocks noChangeAspect="1"/>
          </p:cNvPicPr>
          <p:nvPr/>
        </p:nvPicPr>
        <p:blipFill rotWithShape="1">
          <a:blip r:embed="rId3"/>
          <a:srcRect r="37589"/>
          <a:stretch/>
        </p:blipFill>
        <p:spPr>
          <a:xfrm>
            <a:off x="4499992" y="4581128"/>
            <a:ext cx="4103196" cy="2001742"/>
          </a:xfrm>
          <a:prstGeom prst="rect">
            <a:avLst/>
          </a:prstGeom>
        </p:spPr>
      </p:pic>
      <p:grpSp>
        <p:nvGrpSpPr>
          <p:cNvPr id="2" name="群組 1"/>
          <p:cNvGrpSpPr/>
          <p:nvPr/>
        </p:nvGrpSpPr>
        <p:grpSpPr>
          <a:xfrm>
            <a:off x="755576" y="4725144"/>
            <a:ext cx="3088027" cy="2412618"/>
            <a:chOff x="448883" y="3887058"/>
            <a:chExt cx="3682752" cy="3394720"/>
          </a:xfrm>
        </p:grpSpPr>
        <p:pic>
          <p:nvPicPr>
            <p:cNvPr id="11" name="圖片 10" descr="一張含有 文字, 美術館 的圖片&#10;&#10;自動產生的描述">
              <a:extLst>
                <a:ext uri="{FF2B5EF4-FFF2-40B4-BE49-F238E27FC236}">
                  <a16:creationId xmlns:a16="http://schemas.microsoft.com/office/drawing/2014/main" id="{54512FD7-213A-42CF-AC0B-84509E67319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8883" y="3887058"/>
              <a:ext cx="3682752" cy="3394720"/>
            </a:xfrm>
            <a:prstGeom prst="rect">
              <a:avLst/>
            </a:prstGeom>
          </p:spPr>
        </p:pic>
        <p:pic>
          <p:nvPicPr>
            <p:cNvPr id="9" name="圖片 8" descr="一張含有 文字 的圖片&#10;&#10;自動產生的描述">
              <a:extLst>
                <a:ext uri="{FF2B5EF4-FFF2-40B4-BE49-F238E27FC236}">
                  <a16:creationId xmlns:a16="http://schemas.microsoft.com/office/drawing/2014/main" id="{920DFDD9-3ABF-4858-BA8D-86D416ADFBA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054663">
              <a:off x="1942600" y="4226158"/>
              <a:ext cx="1547736" cy="1547736"/>
            </a:xfrm>
            <a:prstGeom prst="rect">
              <a:avLst/>
            </a:prstGeom>
          </p:spPr>
        </p:pic>
      </p:grpSp>
    </p:spTree>
    <p:extLst>
      <p:ext uri="{BB962C8B-B14F-4D97-AF65-F5344CB8AC3E}">
        <p14:creationId xmlns:p14="http://schemas.microsoft.com/office/powerpoint/2010/main" val="2552543791"/>
      </p:ext>
    </p:extLst>
  </p:cSld>
  <p:clrMapOvr>
    <a:masterClrMapping/>
  </p:clrMapOvr>
  <p:transition/>
</p:sld>
</file>

<file path=ppt/theme/theme1.xml><?xml version="1.0" encoding="utf-8"?>
<a:theme xmlns:a="http://schemas.openxmlformats.org/drawingml/2006/main" name="佈景主題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佈景主題1" id="{F734E7FE-2675-4489-8DC4-AFBE2E45C6DB}" vid="{45A797E4-EE61-48A9-AB81-6BF6D39997F5}"/>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佈景主題1</Template>
  <TotalTime>2339</TotalTime>
  <Words>2108</Words>
  <Application>Microsoft Office PowerPoint</Application>
  <PresentationFormat>如螢幕大小 (4:3)</PresentationFormat>
  <Paragraphs>148</Paragraphs>
  <Slides>22</Slides>
  <Notes>14</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22</vt:i4>
      </vt:variant>
    </vt:vector>
  </HeadingPairs>
  <TitlesOfParts>
    <vt:vector size="34" baseType="lpstr">
      <vt:lpstr>Dotum</vt:lpstr>
      <vt:lpstr>MS PGothic</vt:lpstr>
      <vt:lpstr>微軟正黑體</vt:lpstr>
      <vt:lpstr>新細明體</vt:lpstr>
      <vt:lpstr>標楷體, cursive</vt:lpstr>
      <vt:lpstr>Arial</vt:lpstr>
      <vt:lpstr>Calibri</vt:lpstr>
      <vt:lpstr>Helvetica</vt:lpstr>
      <vt:lpstr>Tahoma</vt:lpstr>
      <vt:lpstr>Times New Roman</vt:lpstr>
      <vt:lpstr>Wingdings</vt:lpstr>
      <vt:lpstr>佈景主題1</vt:lpstr>
      <vt:lpstr>前次會議決議事項、110年度1月至10月本署推動人權保障實施計畫 辦理情形、兒少委員建議</vt:lpstr>
      <vt:lpstr>前次會議決議事項辦理情形</vt:lpstr>
      <vt:lpstr>前次會議決議事項辦理情形(1/2)</vt:lpstr>
      <vt:lpstr>前次會議決議事項辦理情形(2/2)</vt:lpstr>
      <vt:lpstr>110年1月至10月「行政院環境保護署推動人權保障實施計畫」辦理情形</vt:lpstr>
      <vt:lpstr>前言</vt:lpstr>
      <vt:lpstr>程序的環境人權 (1/5)</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iMAX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MARCO_CHEN</dc:creator>
  <cp:lastModifiedBy>賀志殷</cp:lastModifiedBy>
  <cp:revision>210</cp:revision>
  <cp:lastPrinted>2021-12-17T08:01:48Z</cp:lastPrinted>
  <dcterms:created xsi:type="dcterms:W3CDTF">2006-09-26T07:54:48Z</dcterms:created>
  <dcterms:modified xsi:type="dcterms:W3CDTF">2021-12-17T08:15:10Z</dcterms:modified>
</cp:coreProperties>
</file>