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69" r:id="rId4"/>
    <p:sldId id="270" r:id="rId5"/>
    <p:sldId id="267" r:id="rId6"/>
    <p:sldId id="271" r:id="rId7"/>
    <p:sldId id="272" r:id="rId8"/>
    <p:sldId id="273" r:id="rId9"/>
    <p:sldId id="274" r:id="rId10"/>
    <p:sldId id="268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BBD58"/>
    <a:srgbClr val="E34212"/>
    <a:srgbClr val="717374"/>
    <a:srgbClr val="FEB50E"/>
    <a:srgbClr val="4472C4"/>
    <a:srgbClr val="C36B13"/>
    <a:srgbClr val="7EA540"/>
    <a:srgbClr val="A0CB50"/>
    <a:srgbClr val="2EA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11D3-8B8F-45B1-A380-5F54773407B0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05FD4-6495-496E-A12F-2790E69609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8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81EB338-F8E3-4C8D-9CE7-B2D562636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" y="0"/>
            <a:ext cx="121854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99765" y="1427053"/>
            <a:ext cx="7512423" cy="953036"/>
          </a:xfrm>
        </p:spPr>
        <p:txBody>
          <a:bodyPr anchor="ctr">
            <a:normAutofit/>
          </a:bodyPr>
          <a:lstStyle>
            <a:lvl1pPr algn="ctr">
              <a:defRPr sz="4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73824" y="2442937"/>
            <a:ext cx="5244353" cy="6590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8AB7F8E-8A11-4094-869C-BFB14EEFFC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13" y="426927"/>
            <a:ext cx="648000" cy="648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CB4C5DC-3DA0-497F-BA95-03122A92E698}"/>
              </a:ext>
            </a:extLst>
          </p:cNvPr>
          <p:cNvSpPr txBox="1"/>
          <p:nvPr userDrawn="1"/>
        </p:nvSpPr>
        <p:spPr>
          <a:xfrm>
            <a:off x="1997939" y="348299"/>
            <a:ext cx="308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50" dirty="0">
                <a:solidFill>
                  <a:schemeClr val="bg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  <a:cs typeface="華康標宋體(P)" panose="02020400000000000000" pitchFamily="18" charset="-120"/>
              </a:rPr>
              <a:t>行政院環境保護署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4EB0736-D47E-47FC-B9AF-3694A8A859A1}"/>
              </a:ext>
            </a:extLst>
          </p:cNvPr>
          <p:cNvSpPr/>
          <p:nvPr userDrawn="1"/>
        </p:nvSpPr>
        <p:spPr>
          <a:xfrm>
            <a:off x="2031192" y="768927"/>
            <a:ext cx="2550262" cy="40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fr-FR" altLang="zh-TW" sz="1100" dirty="0">
                <a:solidFill>
                  <a:schemeClr val="bg1"/>
                </a:solidFill>
              </a:rPr>
              <a:t>Environmental Protection Administration</a:t>
            </a:r>
          </a:p>
          <a:p>
            <a:pPr>
              <a:lnSpc>
                <a:spcPts val="1200"/>
              </a:lnSpc>
            </a:pPr>
            <a:r>
              <a:rPr lang="fr-FR" altLang="zh-TW" sz="1100" dirty="0">
                <a:solidFill>
                  <a:schemeClr val="bg1"/>
                </a:solidFill>
              </a:rPr>
              <a:t>Excutive Yuan, R.O.C.(Taiwan)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8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563163" y="6312324"/>
            <a:ext cx="548158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C10E95-C83F-4B06-9253-84E60A4B8C0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FB7350-CB2E-408F-956F-E24EF9A14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2" y="-9000"/>
            <a:ext cx="12221964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5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7" y="-9000"/>
            <a:ext cx="12221954" cy="6876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標題版面配置區 1"/>
          <p:cNvSpPr>
            <a:spLocks noGrp="1"/>
          </p:cNvSpPr>
          <p:nvPr>
            <p:ph type="title"/>
          </p:nvPr>
        </p:nvSpPr>
        <p:spPr>
          <a:xfrm>
            <a:off x="883025" y="427878"/>
            <a:ext cx="10515600" cy="620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cxnSp>
        <p:nvCxnSpPr>
          <p:cNvPr id="12" name="Straight Connector 9"/>
          <p:cNvCxnSpPr/>
          <p:nvPr userDrawn="1"/>
        </p:nvCxnSpPr>
        <p:spPr>
          <a:xfrm>
            <a:off x="2399554" y="6460030"/>
            <a:ext cx="885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F82113C3-F969-4F2A-8DB4-8D55A1BE38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5" y="6261458"/>
            <a:ext cx="432000" cy="432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143F6CD-71E5-49BD-A2DF-25D2F1CB4BD7}"/>
              </a:ext>
            </a:extLst>
          </p:cNvPr>
          <p:cNvSpPr txBox="1"/>
          <p:nvPr userDrawn="1"/>
        </p:nvSpPr>
        <p:spPr>
          <a:xfrm>
            <a:off x="629249" y="6221991"/>
            <a:ext cx="186161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50" dirty="0">
                <a:solidFill>
                  <a:schemeClr val="tx1">
                    <a:lumMod val="75000"/>
                    <a:lumOff val="2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  <a:cs typeface="華康標宋體(P)" panose="02020400000000000000" pitchFamily="18" charset="-120"/>
              </a:rPr>
              <a:t>行政院環境保護署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EB8C0CF-31FB-476E-BD19-75D1427AA810}"/>
              </a:ext>
            </a:extLst>
          </p:cNvPr>
          <p:cNvSpPr/>
          <p:nvPr userDrawn="1"/>
        </p:nvSpPr>
        <p:spPr>
          <a:xfrm>
            <a:off x="654188" y="6469885"/>
            <a:ext cx="1969675" cy="2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</a:pPr>
            <a:r>
              <a:rPr lang="fr-FR" altLang="zh-TW" sz="700" dirty="0">
                <a:solidFill>
                  <a:srgbClr val="696B6C"/>
                </a:solidFill>
              </a:rPr>
              <a:t>Environmental Protection Administration</a:t>
            </a:r>
          </a:p>
          <a:p>
            <a:pPr>
              <a:lnSpc>
                <a:spcPts val="700"/>
              </a:lnSpc>
            </a:pPr>
            <a:r>
              <a:rPr lang="fr-FR" altLang="zh-TW" sz="700" dirty="0">
                <a:solidFill>
                  <a:srgbClr val="696B6C"/>
                </a:solidFill>
              </a:rPr>
              <a:t>Excutive Yuan, R.O.C.(Taiwan)</a:t>
            </a:r>
            <a:endParaRPr lang="zh-TW" altLang="en-US" sz="700" dirty="0">
              <a:solidFill>
                <a:srgbClr val="696B6C"/>
              </a:solidFill>
            </a:endParaRPr>
          </a:p>
        </p:txBody>
      </p:sp>
      <p:grpSp>
        <p:nvGrpSpPr>
          <p:cNvPr id="16" name="Group 10"/>
          <p:cNvGrpSpPr/>
          <p:nvPr userDrawn="1"/>
        </p:nvGrpSpPr>
        <p:grpSpPr>
          <a:xfrm rot="2821238">
            <a:off x="11438071" y="6199712"/>
            <a:ext cx="540000" cy="540000"/>
            <a:chOff x="7890134" y="5781665"/>
            <a:chExt cx="441564" cy="447664"/>
          </a:xfrm>
        </p:grpSpPr>
        <p:sp>
          <p:nvSpPr>
            <p:cNvPr id="17" name="Freeform 11"/>
            <p:cNvSpPr/>
            <p:nvPr/>
          </p:nvSpPr>
          <p:spPr>
            <a:xfrm>
              <a:off x="7913008" y="5810640"/>
              <a:ext cx="418690" cy="418689"/>
            </a:xfrm>
            <a:custGeom>
              <a:avLst/>
              <a:gdLst>
                <a:gd name="connsiteX0" fmla="*/ 867155 w 917268"/>
                <a:gd name="connsiteY0" fmla="*/ 0 h 917268"/>
                <a:gd name="connsiteX1" fmla="*/ 917268 w 917268"/>
                <a:gd name="connsiteY1" fmla="*/ 0 h 917268"/>
                <a:gd name="connsiteX2" fmla="*/ 917268 w 917268"/>
                <a:gd name="connsiteY2" fmla="*/ 917268 h 917268"/>
                <a:gd name="connsiteX3" fmla="*/ 0 w 917268"/>
                <a:gd name="connsiteY3" fmla="*/ 917268 h 917268"/>
                <a:gd name="connsiteX4" fmla="*/ 0 w 917268"/>
                <a:gd name="connsiteY4" fmla="*/ 853789 h 917268"/>
                <a:gd name="connsiteX5" fmla="*/ 867155 w 917268"/>
                <a:gd name="connsiteY5" fmla="*/ 853789 h 917268"/>
                <a:gd name="connsiteX6" fmla="*/ 867155 w 917268"/>
                <a:gd name="connsiteY6" fmla="*/ 0 h 91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268" h="917268">
                  <a:moveTo>
                    <a:pt x="867155" y="0"/>
                  </a:moveTo>
                  <a:lnTo>
                    <a:pt x="917268" y="0"/>
                  </a:lnTo>
                  <a:lnTo>
                    <a:pt x="917268" y="917268"/>
                  </a:lnTo>
                  <a:lnTo>
                    <a:pt x="0" y="917268"/>
                  </a:lnTo>
                  <a:lnTo>
                    <a:pt x="0" y="853789"/>
                  </a:lnTo>
                  <a:lnTo>
                    <a:pt x="867155" y="853789"/>
                  </a:lnTo>
                  <a:lnTo>
                    <a:pt x="86715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2"/>
            <p:cNvSpPr/>
            <p:nvPr/>
          </p:nvSpPr>
          <p:spPr>
            <a:xfrm>
              <a:off x="7890134" y="5781665"/>
              <a:ext cx="418690" cy="418689"/>
            </a:xfrm>
            <a:custGeom>
              <a:avLst/>
              <a:gdLst>
                <a:gd name="connsiteX0" fmla="*/ 209346 w 418690"/>
                <a:gd name="connsiteY0" fmla="*/ 112887 h 418689"/>
                <a:gd name="connsiteX1" fmla="*/ 305804 w 418690"/>
                <a:gd name="connsiteY1" fmla="*/ 209345 h 418689"/>
                <a:gd name="connsiteX2" fmla="*/ 209346 w 418690"/>
                <a:gd name="connsiteY2" fmla="*/ 305804 h 418689"/>
                <a:gd name="connsiteX3" fmla="*/ 112887 w 418690"/>
                <a:gd name="connsiteY3" fmla="*/ 209345 h 418689"/>
                <a:gd name="connsiteX4" fmla="*/ 209346 w 418690"/>
                <a:gd name="connsiteY4" fmla="*/ 112887 h 418689"/>
                <a:gd name="connsiteX5" fmla="*/ 209346 w 418690"/>
                <a:gd name="connsiteY5" fmla="*/ 77561 h 418689"/>
                <a:gd name="connsiteX6" fmla="*/ 77561 w 418690"/>
                <a:gd name="connsiteY6" fmla="*/ 209345 h 418689"/>
                <a:gd name="connsiteX7" fmla="*/ 209346 w 418690"/>
                <a:gd name="connsiteY7" fmla="*/ 341130 h 418689"/>
                <a:gd name="connsiteX8" fmla="*/ 341131 w 418690"/>
                <a:gd name="connsiteY8" fmla="*/ 209345 h 418689"/>
                <a:gd name="connsiteX9" fmla="*/ 209346 w 418690"/>
                <a:gd name="connsiteY9" fmla="*/ 77561 h 418689"/>
                <a:gd name="connsiteX10" fmla="*/ 209345 w 418690"/>
                <a:gd name="connsiteY10" fmla="*/ 71478 h 418689"/>
                <a:gd name="connsiteX11" fmla="*/ 347211 w 418690"/>
                <a:gd name="connsiteY11" fmla="*/ 209344 h 418689"/>
                <a:gd name="connsiteX12" fmla="*/ 209345 w 418690"/>
                <a:gd name="connsiteY12" fmla="*/ 347210 h 418689"/>
                <a:gd name="connsiteX13" fmla="*/ 71479 w 418690"/>
                <a:gd name="connsiteY13" fmla="*/ 209344 h 418689"/>
                <a:gd name="connsiteX14" fmla="*/ 209345 w 418690"/>
                <a:gd name="connsiteY14" fmla="*/ 71478 h 418689"/>
                <a:gd name="connsiteX15" fmla="*/ 209345 w 418690"/>
                <a:gd name="connsiteY15" fmla="*/ 48886 h 418689"/>
                <a:gd name="connsiteX16" fmla="*/ 48887 w 418690"/>
                <a:gd name="connsiteY16" fmla="*/ 209344 h 418689"/>
                <a:gd name="connsiteX17" fmla="*/ 209345 w 418690"/>
                <a:gd name="connsiteY17" fmla="*/ 369802 h 418689"/>
                <a:gd name="connsiteX18" fmla="*/ 369803 w 418690"/>
                <a:gd name="connsiteY18" fmla="*/ 209344 h 418689"/>
                <a:gd name="connsiteX19" fmla="*/ 209345 w 418690"/>
                <a:gd name="connsiteY19" fmla="*/ 48886 h 418689"/>
                <a:gd name="connsiteX20" fmla="*/ 0 w 418690"/>
                <a:gd name="connsiteY20" fmla="*/ 0 h 418689"/>
                <a:gd name="connsiteX21" fmla="*/ 418690 w 418690"/>
                <a:gd name="connsiteY21" fmla="*/ 0 h 418689"/>
                <a:gd name="connsiteX22" fmla="*/ 418690 w 418690"/>
                <a:gd name="connsiteY22" fmla="*/ 418689 h 418689"/>
                <a:gd name="connsiteX23" fmla="*/ 0 w 418690"/>
                <a:gd name="connsiteY23" fmla="*/ 418689 h 418689"/>
                <a:gd name="connsiteX0" fmla="*/ 209346 w 418690"/>
                <a:gd name="connsiteY0" fmla="*/ 112887 h 418689"/>
                <a:gd name="connsiteX1" fmla="*/ 209346 w 418690"/>
                <a:gd name="connsiteY1" fmla="*/ 305804 h 418689"/>
                <a:gd name="connsiteX2" fmla="*/ 112887 w 418690"/>
                <a:gd name="connsiteY2" fmla="*/ 209345 h 418689"/>
                <a:gd name="connsiteX3" fmla="*/ 209346 w 418690"/>
                <a:gd name="connsiteY3" fmla="*/ 112887 h 418689"/>
                <a:gd name="connsiteX4" fmla="*/ 209346 w 418690"/>
                <a:gd name="connsiteY4" fmla="*/ 77561 h 418689"/>
                <a:gd name="connsiteX5" fmla="*/ 77561 w 418690"/>
                <a:gd name="connsiteY5" fmla="*/ 209345 h 418689"/>
                <a:gd name="connsiteX6" fmla="*/ 209346 w 418690"/>
                <a:gd name="connsiteY6" fmla="*/ 341130 h 418689"/>
                <a:gd name="connsiteX7" fmla="*/ 341131 w 418690"/>
                <a:gd name="connsiteY7" fmla="*/ 209345 h 418689"/>
                <a:gd name="connsiteX8" fmla="*/ 209346 w 418690"/>
                <a:gd name="connsiteY8" fmla="*/ 77561 h 418689"/>
                <a:gd name="connsiteX9" fmla="*/ 209345 w 418690"/>
                <a:gd name="connsiteY9" fmla="*/ 71478 h 418689"/>
                <a:gd name="connsiteX10" fmla="*/ 347211 w 418690"/>
                <a:gd name="connsiteY10" fmla="*/ 209344 h 418689"/>
                <a:gd name="connsiteX11" fmla="*/ 209345 w 418690"/>
                <a:gd name="connsiteY11" fmla="*/ 347210 h 418689"/>
                <a:gd name="connsiteX12" fmla="*/ 71479 w 418690"/>
                <a:gd name="connsiteY12" fmla="*/ 209344 h 418689"/>
                <a:gd name="connsiteX13" fmla="*/ 209345 w 418690"/>
                <a:gd name="connsiteY13" fmla="*/ 71478 h 418689"/>
                <a:gd name="connsiteX14" fmla="*/ 209345 w 418690"/>
                <a:gd name="connsiteY14" fmla="*/ 48886 h 418689"/>
                <a:gd name="connsiteX15" fmla="*/ 48887 w 418690"/>
                <a:gd name="connsiteY15" fmla="*/ 209344 h 418689"/>
                <a:gd name="connsiteX16" fmla="*/ 209345 w 418690"/>
                <a:gd name="connsiteY16" fmla="*/ 369802 h 418689"/>
                <a:gd name="connsiteX17" fmla="*/ 369803 w 418690"/>
                <a:gd name="connsiteY17" fmla="*/ 209344 h 418689"/>
                <a:gd name="connsiteX18" fmla="*/ 209345 w 418690"/>
                <a:gd name="connsiteY18" fmla="*/ 48886 h 418689"/>
                <a:gd name="connsiteX19" fmla="*/ 0 w 418690"/>
                <a:gd name="connsiteY19" fmla="*/ 0 h 418689"/>
                <a:gd name="connsiteX20" fmla="*/ 418690 w 418690"/>
                <a:gd name="connsiteY20" fmla="*/ 0 h 418689"/>
                <a:gd name="connsiteX21" fmla="*/ 418690 w 418690"/>
                <a:gd name="connsiteY21" fmla="*/ 418689 h 418689"/>
                <a:gd name="connsiteX22" fmla="*/ 0 w 418690"/>
                <a:gd name="connsiteY22" fmla="*/ 418689 h 418689"/>
                <a:gd name="connsiteX23" fmla="*/ 0 w 418690"/>
                <a:gd name="connsiteY23" fmla="*/ 0 h 418689"/>
                <a:gd name="connsiteX0" fmla="*/ 209346 w 418690"/>
                <a:gd name="connsiteY0" fmla="*/ 112887 h 418689"/>
                <a:gd name="connsiteX1" fmla="*/ 112887 w 418690"/>
                <a:gd name="connsiteY1" fmla="*/ 209345 h 418689"/>
                <a:gd name="connsiteX2" fmla="*/ 209346 w 418690"/>
                <a:gd name="connsiteY2" fmla="*/ 112887 h 418689"/>
                <a:gd name="connsiteX3" fmla="*/ 209346 w 418690"/>
                <a:gd name="connsiteY3" fmla="*/ 77561 h 418689"/>
                <a:gd name="connsiteX4" fmla="*/ 77561 w 418690"/>
                <a:gd name="connsiteY4" fmla="*/ 209345 h 418689"/>
                <a:gd name="connsiteX5" fmla="*/ 209346 w 418690"/>
                <a:gd name="connsiteY5" fmla="*/ 341130 h 418689"/>
                <a:gd name="connsiteX6" fmla="*/ 341131 w 418690"/>
                <a:gd name="connsiteY6" fmla="*/ 209345 h 418689"/>
                <a:gd name="connsiteX7" fmla="*/ 209346 w 418690"/>
                <a:gd name="connsiteY7" fmla="*/ 77561 h 418689"/>
                <a:gd name="connsiteX8" fmla="*/ 209345 w 418690"/>
                <a:gd name="connsiteY8" fmla="*/ 71478 h 418689"/>
                <a:gd name="connsiteX9" fmla="*/ 347211 w 418690"/>
                <a:gd name="connsiteY9" fmla="*/ 209344 h 418689"/>
                <a:gd name="connsiteX10" fmla="*/ 209345 w 418690"/>
                <a:gd name="connsiteY10" fmla="*/ 347210 h 418689"/>
                <a:gd name="connsiteX11" fmla="*/ 71479 w 418690"/>
                <a:gd name="connsiteY11" fmla="*/ 209344 h 418689"/>
                <a:gd name="connsiteX12" fmla="*/ 209345 w 418690"/>
                <a:gd name="connsiteY12" fmla="*/ 71478 h 418689"/>
                <a:gd name="connsiteX13" fmla="*/ 209345 w 418690"/>
                <a:gd name="connsiteY13" fmla="*/ 48886 h 418689"/>
                <a:gd name="connsiteX14" fmla="*/ 48887 w 418690"/>
                <a:gd name="connsiteY14" fmla="*/ 209344 h 418689"/>
                <a:gd name="connsiteX15" fmla="*/ 209345 w 418690"/>
                <a:gd name="connsiteY15" fmla="*/ 369802 h 418689"/>
                <a:gd name="connsiteX16" fmla="*/ 369803 w 418690"/>
                <a:gd name="connsiteY16" fmla="*/ 209344 h 418689"/>
                <a:gd name="connsiteX17" fmla="*/ 209345 w 418690"/>
                <a:gd name="connsiteY17" fmla="*/ 48886 h 418689"/>
                <a:gd name="connsiteX18" fmla="*/ 0 w 418690"/>
                <a:gd name="connsiteY18" fmla="*/ 0 h 418689"/>
                <a:gd name="connsiteX19" fmla="*/ 418690 w 418690"/>
                <a:gd name="connsiteY19" fmla="*/ 0 h 418689"/>
                <a:gd name="connsiteX20" fmla="*/ 418690 w 418690"/>
                <a:gd name="connsiteY20" fmla="*/ 418689 h 418689"/>
                <a:gd name="connsiteX21" fmla="*/ 0 w 418690"/>
                <a:gd name="connsiteY21" fmla="*/ 418689 h 418689"/>
                <a:gd name="connsiteX22" fmla="*/ 0 w 418690"/>
                <a:gd name="connsiteY22" fmla="*/ 0 h 418689"/>
                <a:gd name="connsiteX0" fmla="*/ 209346 w 418690"/>
                <a:gd name="connsiteY0" fmla="*/ 77561 h 418689"/>
                <a:gd name="connsiteX1" fmla="*/ 77561 w 418690"/>
                <a:gd name="connsiteY1" fmla="*/ 209345 h 418689"/>
                <a:gd name="connsiteX2" fmla="*/ 209346 w 418690"/>
                <a:gd name="connsiteY2" fmla="*/ 341130 h 418689"/>
                <a:gd name="connsiteX3" fmla="*/ 341131 w 418690"/>
                <a:gd name="connsiteY3" fmla="*/ 209345 h 418689"/>
                <a:gd name="connsiteX4" fmla="*/ 209346 w 418690"/>
                <a:gd name="connsiteY4" fmla="*/ 77561 h 418689"/>
                <a:gd name="connsiteX5" fmla="*/ 209345 w 418690"/>
                <a:gd name="connsiteY5" fmla="*/ 71478 h 418689"/>
                <a:gd name="connsiteX6" fmla="*/ 347211 w 418690"/>
                <a:gd name="connsiteY6" fmla="*/ 209344 h 418689"/>
                <a:gd name="connsiteX7" fmla="*/ 209345 w 418690"/>
                <a:gd name="connsiteY7" fmla="*/ 347210 h 418689"/>
                <a:gd name="connsiteX8" fmla="*/ 71479 w 418690"/>
                <a:gd name="connsiteY8" fmla="*/ 209344 h 418689"/>
                <a:gd name="connsiteX9" fmla="*/ 209345 w 418690"/>
                <a:gd name="connsiteY9" fmla="*/ 71478 h 418689"/>
                <a:gd name="connsiteX10" fmla="*/ 209345 w 418690"/>
                <a:gd name="connsiteY10" fmla="*/ 48886 h 418689"/>
                <a:gd name="connsiteX11" fmla="*/ 48887 w 418690"/>
                <a:gd name="connsiteY11" fmla="*/ 209344 h 418689"/>
                <a:gd name="connsiteX12" fmla="*/ 209345 w 418690"/>
                <a:gd name="connsiteY12" fmla="*/ 369802 h 418689"/>
                <a:gd name="connsiteX13" fmla="*/ 369803 w 418690"/>
                <a:gd name="connsiteY13" fmla="*/ 209344 h 418689"/>
                <a:gd name="connsiteX14" fmla="*/ 209345 w 418690"/>
                <a:gd name="connsiteY14" fmla="*/ 48886 h 418689"/>
                <a:gd name="connsiteX15" fmla="*/ 0 w 418690"/>
                <a:gd name="connsiteY15" fmla="*/ 0 h 418689"/>
                <a:gd name="connsiteX16" fmla="*/ 418690 w 418690"/>
                <a:gd name="connsiteY16" fmla="*/ 0 h 418689"/>
                <a:gd name="connsiteX17" fmla="*/ 418690 w 418690"/>
                <a:gd name="connsiteY17" fmla="*/ 418689 h 418689"/>
                <a:gd name="connsiteX18" fmla="*/ 0 w 418690"/>
                <a:gd name="connsiteY18" fmla="*/ 418689 h 418689"/>
                <a:gd name="connsiteX19" fmla="*/ 0 w 418690"/>
                <a:gd name="connsiteY19" fmla="*/ 0 h 41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8690" h="418689">
                  <a:moveTo>
                    <a:pt x="209346" y="77561"/>
                  </a:moveTo>
                  <a:cubicBezTo>
                    <a:pt x="136563" y="77561"/>
                    <a:pt x="77561" y="136563"/>
                    <a:pt x="77561" y="209345"/>
                  </a:cubicBezTo>
                  <a:cubicBezTo>
                    <a:pt x="77561" y="282128"/>
                    <a:pt x="136563" y="341130"/>
                    <a:pt x="209346" y="341130"/>
                  </a:cubicBezTo>
                  <a:cubicBezTo>
                    <a:pt x="282129" y="341130"/>
                    <a:pt x="341131" y="282128"/>
                    <a:pt x="341131" y="209345"/>
                  </a:cubicBezTo>
                  <a:cubicBezTo>
                    <a:pt x="341131" y="136563"/>
                    <a:pt x="282129" y="77561"/>
                    <a:pt x="209346" y="77561"/>
                  </a:cubicBezTo>
                  <a:close/>
                  <a:moveTo>
                    <a:pt x="209345" y="71478"/>
                  </a:moveTo>
                  <a:cubicBezTo>
                    <a:pt x="285486" y="71478"/>
                    <a:pt x="347211" y="133203"/>
                    <a:pt x="347211" y="209344"/>
                  </a:cubicBezTo>
                  <a:cubicBezTo>
                    <a:pt x="347211" y="285485"/>
                    <a:pt x="285486" y="347210"/>
                    <a:pt x="209345" y="347210"/>
                  </a:cubicBezTo>
                  <a:cubicBezTo>
                    <a:pt x="133204" y="347210"/>
                    <a:pt x="71479" y="285485"/>
                    <a:pt x="71479" y="209344"/>
                  </a:cubicBezTo>
                  <a:cubicBezTo>
                    <a:pt x="71479" y="133203"/>
                    <a:pt x="133204" y="71478"/>
                    <a:pt x="209345" y="71478"/>
                  </a:cubicBezTo>
                  <a:close/>
                  <a:moveTo>
                    <a:pt x="209345" y="48886"/>
                  </a:moveTo>
                  <a:cubicBezTo>
                    <a:pt x="120726" y="48886"/>
                    <a:pt x="48887" y="120725"/>
                    <a:pt x="48887" y="209344"/>
                  </a:cubicBezTo>
                  <a:cubicBezTo>
                    <a:pt x="48887" y="297963"/>
                    <a:pt x="120726" y="369802"/>
                    <a:pt x="209345" y="369802"/>
                  </a:cubicBezTo>
                  <a:cubicBezTo>
                    <a:pt x="297964" y="369802"/>
                    <a:pt x="369803" y="297963"/>
                    <a:pt x="369803" y="209344"/>
                  </a:cubicBezTo>
                  <a:cubicBezTo>
                    <a:pt x="369803" y="120725"/>
                    <a:pt x="297964" y="48886"/>
                    <a:pt x="209345" y="48886"/>
                  </a:cubicBezTo>
                  <a:close/>
                  <a:moveTo>
                    <a:pt x="0" y="0"/>
                  </a:moveTo>
                  <a:lnTo>
                    <a:pt x="418690" y="0"/>
                  </a:lnTo>
                  <a:lnTo>
                    <a:pt x="418690" y="418689"/>
                  </a:lnTo>
                  <a:lnTo>
                    <a:pt x="0" y="418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563163" y="6312324"/>
            <a:ext cx="548158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C10E95-C83F-4B06-9253-84E60A4B8C0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943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563163" y="6312324"/>
            <a:ext cx="548158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C10E95-C83F-4B06-9253-84E60A4B8C0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846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8F95B05-29A6-4C9D-A831-EED013429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467835C-57C8-44D9-A5BA-5318745C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E784CFC-95BB-49AB-B781-AC941D81C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0E95-C83F-4B06-9253-84E60A4B8C0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44BA821F-7150-435F-8090-917536465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2181" y="1147244"/>
            <a:ext cx="5244353" cy="6590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951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7" y="-9000"/>
            <a:ext cx="12221954" cy="6876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83025" y="427878"/>
            <a:ext cx="10515600" cy="620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362635"/>
            <a:ext cx="10515600" cy="4814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grpSp>
        <p:nvGrpSpPr>
          <p:cNvPr id="8" name="Group 15"/>
          <p:cNvGrpSpPr/>
          <p:nvPr userDrawn="1"/>
        </p:nvGrpSpPr>
        <p:grpSpPr>
          <a:xfrm>
            <a:off x="1003863" y="1054239"/>
            <a:ext cx="3240000" cy="65203"/>
            <a:chOff x="2947503" y="494126"/>
            <a:chExt cx="3240000" cy="65203"/>
          </a:xfrm>
        </p:grpSpPr>
        <p:cxnSp>
          <p:nvCxnSpPr>
            <p:cNvPr id="9" name="Straight Connector 16"/>
            <p:cNvCxnSpPr/>
            <p:nvPr/>
          </p:nvCxnSpPr>
          <p:spPr>
            <a:xfrm flipH="1">
              <a:off x="2947503" y="494126"/>
              <a:ext cx="324000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flipH="1">
              <a:off x="2947503" y="559329"/>
              <a:ext cx="1620000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9"/>
          <p:cNvCxnSpPr/>
          <p:nvPr userDrawn="1"/>
        </p:nvCxnSpPr>
        <p:spPr>
          <a:xfrm>
            <a:off x="2399554" y="6460030"/>
            <a:ext cx="885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F82113C3-F969-4F2A-8DB4-8D55A1BE381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5" y="6261458"/>
            <a:ext cx="432000" cy="432000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E143F6CD-71E5-49BD-A2DF-25D2F1CB4BD7}"/>
              </a:ext>
            </a:extLst>
          </p:cNvPr>
          <p:cNvSpPr txBox="1"/>
          <p:nvPr userDrawn="1"/>
        </p:nvSpPr>
        <p:spPr>
          <a:xfrm>
            <a:off x="629249" y="6221991"/>
            <a:ext cx="186161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50" dirty="0">
                <a:solidFill>
                  <a:schemeClr val="tx1">
                    <a:lumMod val="75000"/>
                    <a:lumOff val="2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  <a:cs typeface="華康標宋體(P)" panose="02020400000000000000" pitchFamily="18" charset="-120"/>
              </a:rPr>
              <a:t>行政院環境保護署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EB8C0CF-31FB-476E-BD19-75D1427AA810}"/>
              </a:ext>
            </a:extLst>
          </p:cNvPr>
          <p:cNvSpPr/>
          <p:nvPr userDrawn="1"/>
        </p:nvSpPr>
        <p:spPr>
          <a:xfrm>
            <a:off x="654188" y="6469885"/>
            <a:ext cx="1969675" cy="2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</a:pPr>
            <a:r>
              <a:rPr lang="fr-FR" altLang="zh-TW" sz="700" dirty="0">
                <a:solidFill>
                  <a:srgbClr val="696B6C"/>
                </a:solidFill>
              </a:rPr>
              <a:t>Environmental Protection Administration</a:t>
            </a:r>
          </a:p>
          <a:p>
            <a:pPr>
              <a:lnSpc>
                <a:spcPts val="700"/>
              </a:lnSpc>
            </a:pPr>
            <a:r>
              <a:rPr lang="fr-FR" altLang="zh-TW" sz="700" dirty="0">
                <a:solidFill>
                  <a:srgbClr val="696B6C"/>
                </a:solidFill>
              </a:rPr>
              <a:t>Excutive Yuan, R.O.C.(Taiwan)</a:t>
            </a:r>
            <a:endParaRPr lang="zh-TW" altLang="en-US" sz="700" dirty="0">
              <a:solidFill>
                <a:srgbClr val="696B6C"/>
              </a:solidFill>
            </a:endParaRPr>
          </a:p>
        </p:txBody>
      </p:sp>
      <p:grpSp>
        <p:nvGrpSpPr>
          <p:cNvPr id="28" name="Group 10"/>
          <p:cNvGrpSpPr/>
          <p:nvPr userDrawn="1"/>
        </p:nvGrpSpPr>
        <p:grpSpPr>
          <a:xfrm rot="2821238">
            <a:off x="11438071" y="6199712"/>
            <a:ext cx="540000" cy="540000"/>
            <a:chOff x="7890134" y="5781665"/>
            <a:chExt cx="441564" cy="447664"/>
          </a:xfrm>
        </p:grpSpPr>
        <p:sp>
          <p:nvSpPr>
            <p:cNvPr id="29" name="Freeform 11"/>
            <p:cNvSpPr/>
            <p:nvPr/>
          </p:nvSpPr>
          <p:spPr>
            <a:xfrm>
              <a:off x="7913008" y="5810640"/>
              <a:ext cx="418690" cy="418689"/>
            </a:xfrm>
            <a:custGeom>
              <a:avLst/>
              <a:gdLst>
                <a:gd name="connsiteX0" fmla="*/ 867155 w 917268"/>
                <a:gd name="connsiteY0" fmla="*/ 0 h 917268"/>
                <a:gd name="connsiteX1" fmla="*/ 917268 w 917268"/>
                <a:gd name="connsiteY1" fmla="*/ 0 h 917268"/>
                <a:gd name="connsiteX2" fmla="*/ 917268 w 917268"/>
                <a:gd name="connsiteY2" fmla="*/ 917268 h 917268"/>
                <a:gd name="connsiteX3" fmla="*/ 0 w 917268"/>
                <a:gd name="connsiteY3" fmla="*/ 917268 h 917268"/>
                <a:gd name="connsiteX4" fmla="*/ 0 w 917268"/>
                <a:gd name="connsiteY4" fmla="*/ 853789 h 917268"/>
                <a:gd name="connsiteX5" fmla="*/ 867155 w 917268"/>
                <a:gd name="connsiteY5" fmla="*/ 853789 h 917268"/>
                <a:gd name="connsiteX6" fmla="*/ 867155 w 917268"/>
                <a:gd name="connsiteY6" fmla="*/ 0 h 91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268" h="917268">
                  <a:moveTo>
                    <a:pt x="867155" y="0"/>
                  </a:moveTo>
                  <a:lnTo>
                    <a:pt x="917268" y="0"/>
                  </a:lnTo>
                  <a:lnTo>
                    <a:pt x="917268" y="917268"/>
                  </a:lnTo>
                  <a:lnTo>
                    <a:pt x="0" y="917268"/>
                  </a:lnTo>
                  <a:lnTo>
                    <a:pt x="0" y="853789"/>
                  </a:lnTo>
                  <a:lnTo>
                    <a:pt x="867155" y="853789"/>
                  </a:lnTo>
                  <a:lnTo>
                    <a:pt x="86715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12"/>
            <p:cNvSpPr/>
            <p:nvPr/>
          </p:nvSpPr>
          <p:spPr>
            <a:xfrm>
              <a:off x="7890134" y="5781665"/>
              <a:ext cx="418690" cy="418689"/>
            </a:xfrm>
            <a:custGeom>
              <a:avLst/>
              <a:gdLst>
                <a:gd name="connsiteX0" fmla="*/ 209346 w 418690"/>
                <a:gd name="connsiteY0" fmla="*/ 112887 h 418689"/>
                <a:gd name="connsiteX1" fmla="*/ 305804 w 418690"/>
                <a:gd name="connsiteY1" fmla="*/ 209345 h 418689"/>
                <a:gd name="connsiteX2" fmla="*/ 209346 w 418690"/>
                <a:gd name="connsiteY2" fmla="*/ 305804 h 418689"/>
                <a:gd name="connsiteX3" fmla="*/ 112887 w 418690"/>
                <a:gd name="connsiteY3" fmla="*/ 209345 h 418689"/>
                <a:gd name="connsiteX4" fmla="*/ 209346 w 418690"/>
                <a:gd name="connsiteY4" fmla="*/ 112887 h 418689"/>
                <a:gd name="connsiteX5" fmla="*/ 209346 w 418690"/>
                <a:gd name="connsiteY5" fmla="*/ 77561 h 418689"/>
                <a:gd name="connsiteX6" fmla="*/ 77561 w 418690"/>
                <a:gd name="connsiteY6" fmla="*/ 209345 h 418689"/>
                <a:gd name="connsiteX7" fmla="*/ 209346 w 418690"/>
                <a:gd name="connsiteY7" fmla="*/ 341130 h 418689"/>
                <a:gd name="connsiteX8" fmla="*/ 341131 w 418690"/>
                <a:gd name="connsiteY8" fmla="*/ 209345 h 418689"/>
                <a:gd name="connsiteX9" fmla="*/ 209346 w 418690"/>
                <a:gd name="connsiteY9" fmla="*/ 77561 h 418689"/>
                <a:gd name="connsiteX10" fmla="*/ 209345 w 418690"/>
                <a:gd name="connsiteY10" fmla="*/ 71478 h 418689"/>
                <a:gd name="connsiteX11" fmla="*/ 347211 w 418690"/>
                <a:gd name="connsiteY11" fmla="*/ 209344 h 418689"/>
                <a:gd name="connsiteX12" fmla="*/ 209345 w 418690"/>
                <a:gd name="connsiteY12" fmla="*/ 347210 h 418689"/>
                <a:gd name="connsiteX13" fmla="*/ 71479 w 418690"/>
                <a:gd name="connsiteY13" fmla="*/ 209344 h 418689"/>
                <a:gd name="connsiteX14" fmla="*/ 209345 w 418690"/>
                <a:gd name="connsiteY14" fmla="*/ 71478 h 418689"/>
                <a:gd name="connsiteX15" fmla="*/ 209345 w 418690"/>
                <a:gd name="connsiteY15" fmla="*/ 48886 h 418689"/>
                <a:gd name="connsiteX16" fmla="*/ 48887 w 418690"/>
                <a:gd name="connsiteY16" fmla="*/ 209344 h 418689"/>
                <a:gd name="connsiteX17" fmla="*/ 209345 w 418690"/>
                <a:gd name="connsiteY17" fmla="*/ 369802 h 418689"/>
                <a:gd name="connsiteX18" fmla="*/ 369803 w 418690"/>
                <a:gd name="connsiteY18" fmla="*/ 209344 h 418689"/>
                <a:gd name="connsiteX19" fmla="*/ 209345 w 418690"/>
                <a:gd name="connsiteY19" fmla="*/ 48886 h 418689"/>
                <a:gd name="connsiteX20" fmla="*/ 0 w 418690"/>
                <a:gd name="connsiteY20" fmla="*/ 0 h 418689"/>
                <a:gd name="connsiteX21" fmla="*/ 418690 w 418690"/>
                <a:gd name="connsiteY21" fmla="*/ 0 h 418689"/>
                <a:gd name="connsiteX22" fmla="*/ 418690 w 418690"/>
                <a:gd name="connsiteY22" fmla="*/ 418689 h 418689"/>
                <a:gd name="connsiteX23" fmla="*/ 0 w 418690"/>
                <a:gd name="connsiteY23" fmla="*/ 418689 h 418689"/>
                <a:gd name="connsiteX0" fmla="*/ 209346 w 418690"/>
                <a:gd name="connsiteY0" fmla="*/ 112887 h 418689"/>
                <a:gd name="connsiteX1" fmla="*/ 209346 w 418690"/>
                <a:gd name="connsiteY1" fmla="*/ 305804 h 418689"/>
                <a:gd name="connsiteX2" fmla="*/ 112887 w 418690"/>
                <a:gd name="connsiteY2" fmla="*/ 209345 h 418689"/>
                <a:gd name="connsiteX3" fmla="*/ 209346 w 418690"/>
                <a:gd name="connsiteY3" fmla="*/ 112887 h 418689"/>
                <a:gd name="connsiteX4" fmla="*/ 209346 w 418690"/>
                <a:gd name="connsiteY4" fmla="*/ 77561 h 418689"/>
                <a:gd name="connsiteX5" fmla="*/ 77561 w 418690"/>
                <a:gd name="connsiteY5" fmla="*/ 209345 h 418689"/>
                <a:gd name="connsiteX6" fmla="*/ 209346 w 418690"/>
                <a:gd name="connsiteY6" fmla="*/ 341130 h 418689"/>
                <a:gd name="connsiteX7" fmla="*/ 341131 w 418690"/>
                <a:gd name="connsiteY7" fmla="*/ 209345 h 418689"/>
                <a:gd name="connsiteX8" fmla="*/ 209346 w 418690"/>
                <a:gd name="connsiteY8" fmla="*/ 77561 h 418689"/>
                <a:gd name="connsiteX9" fmla="*/ 209345 w 418690"/>
                <a:gd name="connsiteY9" fmla="*/ 71478 h 418689"/>
                <a:gd name="connsiteX10" fmla="*/ 347211 w 418690"/>
                <a:gd name="connsiteY10" fmla="*/ 209344 h 418689"/>
                <a:gd name="connsiteX11" fmla="*/ 209345 w 418690"/>
                <a:gd name="connsiteY11" fmla="*/ 347210 h 418689"/>
                <a:gd name="connsiteX12" fmla="*/ 71479 w 418690"/>
                <a:gd name="connsiteY12" fmla="*/ 209344 h 418689"/>
                <a:gd name="connsiteX13" fmla="*/ 209345 w 418690"/>
                <a:gd name="connsiteY13" fmla="*/ 71478 h 418689"/>
                <a:gd name="connsiteX14" fmla="*/ 209345 w 418690"/>
                <a:gd name="connsiteY14" fmla="*/ 48886 h 418689"/>
                <a:gd name="connsiteX15" fmla="*/ 48887 w 418690"/>
                <a:gd name="connsiteY15" fmla="*/ 209344 h 418689"/>
                <a:gd name="connsiteX16" fmla="*/ 209345 w 418690"/>
                <a:gd name="connsiteY16" fmla="*/ 369802 h 418689"/>
                <a:gd name="connsiteX17" fmla="*/ 369803 w 418690"/>
                <a:gd name="connsiteY17" fmla="*/ 209344 h 418689"/>
                <a:gd name="connsiteX18" fmla="*/ 209345 w 418690"/>
                <a:gd name="connsiteY18" fmla="*/ 48886 h 418689"/>
                <a:gd name="connsiteX19" fmla="*/ 0 w 418690"/>
                <a:gd name="connsiteY19" fmla="*/ 0 h 418689"/>
                <a:gd name="connsiteX20" fmla="*/ 418690 w 418690"/>
                <a:gd name="connsiteY20" fmla="*/ 0 h 418689"/>
                <a:gd name="connsiteX21" fmla="*/ 418690 w 418690"/>
                <a:gd name="connsiteY21" fmla="*/ 418689 h 418689"/>
                <a:gd name="connsiteX22" fmla="*/ 0 w 418690"/>
                <a:gd name="connsiteY22" fmla="*/ 418689 h 418689"/>
                <a:gd name="connsiteX23" fmla="*/ 0 w 418690"/>
                <a:gd name="connsiteY23" fmla="*/ 0 h 418689"/>
                <a:gd name="connsiteX0" fmla="*/ 209346 w 418690"/>
                <a:gd name="connsiteY0" fmla="*/ 112887 h 418689"/>
                <a:gd name="connsiteX1" fmla="*/ 112887 w 418690"/>
                <a:gd name="connsiteY1" fmla="*/ 209345 h 418689"/>
                <a:gd name="connsiteX2" fmla="*/ 209346 w 418690"/>
                <a:gd name="connsiteY2" fmla="*/ 112887 h 418689"/>
                <a:gd name="connsiteX3" fmla="*/ 209346 w 418690"/>
                <a:gd name="connsiteY3" fmla="*/ 77561 h 418689"/>
                <a:gd name="connsiteX4" fmla="*/ 77561 w 418690"/>
                <a:gd name="connsiteY4" fmla="*/ 209345 h 418689"/>
                <a:gd name="connsiteX5" fmla="*/ 209346 w 418690"/>
                <a:gd name="connsiteY5" fmla="*/ 341130 h 418689"/>
                <a:gd name="connsiteX6" fmla="*/ 341131 w 418690"/>
                <a:gd name="connsiteY6" fmla="*/ 209345 h 418689"/>
                <a:gd name="connsiteX7" fmla="*/ 209346 w 418690"/>
                <a:gd name="connsiteY7" fmla="*/ 77561 h 418689"/>
                <a:gd name="connsiteX8" fmla="*/ 209345 w 418690"/>
                <a:gd name="connsiteY8" fmla="*/ 71478 h 418689"/>
                <a:gd name="connsiteX9" fmla="*/ 347211 w 418690"/>
                <a:gd name="connsiteY9" fmla="*/ 209344 h 418689"/>
                <a:gd name="connsiteX10" fmla="*/ 209345 w 418690"/>
                <a:gd name="connsiteY10" fmla="*/ 347210 h 418689"/>
                <a:gd name="connsiteX11" fmla="*/ 71479 w 418690"/>
                <a:gd name="connsiteY11" fmla="*/ 209344 h 418689"/>
                <a:gd name="connsiteX12" fmla="*/ 209345 w 418690"/>
                <a:gd name="connsiteY12" fmla="*/ 71478 h 418689"/>
                <a:gd name="connsiteX13" fmla="*/ 209345 w 418690"/>
                <a:gd name="connsiteY13" fmla="*/ 48886 h 418689"/>
                <a:gd name="connsiteX14" fmla="*/ 48887 w 418690"/>
                <a:gd name="connsiteY14" fmla="*/ 209344 h 418689"/>
                <a:gd name="connsiteX15" fmla="*/ 209345 w 418690"/>
                <a:gd name="connsiteY15" fmla="*/ 369802 h 418689"/>
                <a:gd name="connsiteX16" fmla="*/ 369803 w 418690"/>
                <a:gd name="connsiteY16" fmla="*/ 209344 h 418689"/>
                <a:gd name="connsiteX17" fmla="*/ 209345 w 418690"/>
                <a:gd name="connsiteY17" fmla="*/ 48886 h 418689"/>
                <a:gd name="connsiteX18" fmla="*/ 0 w 418690"/>
                <a:gd name="connsiteY18" fmla="*/ 0 h 418689"/>
                <a:gd name="connsiteX19" fmla="*/ 418690 w 418690"/>
                <a:gd name="connsiteY19" fmla="*/ 0 h 418689"/>
                <a:gd name="connsiteX20" fmla="*/ 418690 w 418690"/>
                <a:gd name="connsiteY20" fmla="*/ 418689 h 418689"/>
                <a:gd name="connsiteX21" fmla="*/ 0 w 418690"/>
                <a:gd name="connsiteY21" fmla="*/ 418689 h 418689"/>
                <a:gd name="connsiteX22" fmla="*/ 0 w 418690"/>
                <a:gd name="connsiteY22" fmla="*/ 0 h 418689"/>
                <a:gd name="connsiteX0" fmla="*/ 209346 w 418690"/>
                <a:gd name="connsiteY0" fmla="*/ 77561 h 418689"/>
                <a:gd name="connsiteX1" fmla="*/ 77561 w 418690"/>
                <a:gd name="connsiteY1" fmla="*/ 209345 h 418689"/>
                <a:gd name="connsiteX2" fmla="*/ 209346 w 418690"/>
                <a:gd name="connsiteY2" fmla="*/ 341130 h 418689"/>
                <a:gd name="connsiteX3" fmla="*/ 341131 w 418690"/>
                <a:gd name="connsiteY3" fmla="*/ 209345 h 418689"/>
                <a:gd name="connsiteX4" fmla="*/ 209346 w 418690"/>
                <a:gd name="connsiteY4" fmla="*/ 77561 h 418689"/>
                <a:gd name="connsiteX5" fmla="*/ 209345 w 418690"/>
                <a:gd name="connsiteY5" fmla="*/ 71478 h 418689"/>
                <a:gd name="connsiteX6" fmla="*/ 347211 w 418690"/>
                <a:gd name="connsiteY6" fmla="*/ 209344 h 418689"/>
                <a:gd name="connsiteX7" fmla="*/ 209345 w 418690"/>
                <a:gd name="connsiteY7" fmla="*/ 347210 h 418689"/>
                <a:gd name="connsiteX8" fmla="*/ 71479 w 418690"/>
                <a:gd name="connsiteY8" fmla="*/ 209344 h 418689"/>
                <a:gd name="connsiteX9" fmla="*/ 209345 w 418690"/>
                <a:gd name="connsiteY9" fmla="*/ 71478 h 418689"/>
                <a:gd name="connsiteX10" fmla="*/ 209345 w 418690"/>
                <a:gd name="connsiteY10" fmla="*/ 48886 h 418689"/>
                <a:gd name="connsiteX11" fmla="*/ 48887 w 418690"/>
                <a:gd name="connsiteY11" fmla="*/ 209344 h 418689"/>
                <a:gd name="connsiteX12" fmla="*/ 209345 w 418690"/>
                <a:gd name="connsiteY12" fmla="*/ 369802 h 418689"/>
                <a:gd name="connsiteX13" fmla="*/ 369803 w 418690"/>
                <a:gd name="connsiteY13" fmla="*/ 209344 h 418689"/>
                <a:gd name="connsiteX14" fmla="*/ 209345 w 418690"/>
                <a:gd name="connsiteY14" fmla="*/ 48886 h 418689"/>
                <a:gd name="connsiteX15" fmla="*/ 0 w 418690"/>
                <a:gd name="connsiteY15" fmla="*/ 0 h 418689"/>
                <a:gd name="connsiteX16" fmla="*/ 418690 w 418690"/>
                <a:gd name="connsiteY16" fmla="*/ 0 h 418689"/>
                <a:gd name="connsiteX17" fmla="*/ 418690 w 418690"/>
                <a:gd name="connsiteY17" fmla="*/ 418689 h 418689"/>
                <a:gd name="connsiteX18" fmla="*/ 0 w 418690"/>
                <a:gd name="connsiteY18" fmla="*/ 418689 h 418689"/>
                <a:gd name="connsiteX19" fmla="*/ 0 w 418690"/>
                <a:gd name="connsiteY19" fmla="*/ 0 h 41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8690" h="418689">
                  <a:moveTo>
                    <a:pt x="209346" y="77561"/>
                  </a:moveTo>
                  <a:cubicBezTo>
                    <a:pt x="136563" y="77561"/>
                    <a:pt x="77561" y="136563"/>
                    <a:pt x="77561" y="209345"/>
                  </a:cubicBezTo>
                  <a:cubicBezTo>
                    <a:pt x="77561" y="282128"/>
                    <a:pt x="136563" y="341130"/>
                    <a:pt x="209346" y="341130"/>
                  </a:cubicBezTo>
                  <a:cubicBezTo>
                    <a:pt x="282129" y="341130"/>
                    <a:pt x="341131" y="282128"/>
                    <a:pt x="341131" y="209345"/>
                  </a:cubicBezTo>
                  <a:cubicBezTo>
                    <a:pt x="341131" y="136563"/>
                    <a:pt x="282129" y="77561"/>
                    <a:pt x="209346" y="77561"/>
                  </a:cubicBezTo>
                  <a:close/>
                  <a:moveTo>
                    <a:pt x="209345" y="71478"/>
                  </a:moveTo>
                  <a:cubicBezTo>
                    <a:pt x="285486" y="71478"/>
                    <a:pt x="347211" y="133203"/>
                    <a:pt x="347211" y="209344"/>
                  </a:cubicBezTo>
                  <a:cubicBezTo>
                    <a:pt x="347211" y="285485"/>
                    <a:pt x="285486" y="347210"/>
                    <a:pt x="209345" y="347210"/>
                  </a:cubicBezTo>
                  <a:cubicBezTo>
                    <a:pt x="133204" y="347210"/>
                    <a:pt x="71479" y="285485"/>
                    <a:pt x="71479" y="209344"/>
                  </a:cubicBezTo>
                  <a:cubicBezTo>
                    <a:pt x="71479" y="133203"/>
                    <a:pt x="133204" y="71478"/>
                    <a:pt x="209345" y="71478"/>
                  </a:cubicBezTo>
                  <a:close/>
                  <a:moveTo>
                    <a:pt x="209345" y="48886"/>
                  </a:moveTo>
                  <a:cubicBezTo>
                    <a:pt x="120726" y="48886"/>
                    <a:pt x="48887" y="120725"/>
                    <a:pt x="48887" y="209344"/>
                  </a:cubicBezTo>
                  <a:cubicBezTo>
                    <a:pt x="48887" y="297963"/>
                    <a:pt x="120726" y="369802"/>
                    <a:pt x="209345" y="369802"/>
                  </a:cubicBezTo>
                  <a:cubicBezTo>
                    <a:pt x="297964" y="369802"/>
                    <a:pt x="369803" y="297963"/>
                    <a:pt x="369803" y="209344"/>
                  </a:cubicBezTo>
                  <a:cubicBezTo>
                    <a:pt x="369803" y="120725"/>
                    <a:pt x="297964" y="48886"/>
                    <a:pt x="209345" y="48886"/>
                  </a:cubicBezTo>
                  <a:close/>
                  <a:moveTo>
                    <a:pt x="0" y="0"/>
                  </a:moveTo>
                  <a:lnTo>
                    <a:pt x="418690" y="0"/>
                  </a:lnTo>
                  <a:lnTo>
                    <a:pt x="418690" y="418689"/>
                  </a:lnTo>
                  <a:lnTo>
                    <a:pt x="0" y="418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563163" y="6312324"/>
            <a:ext cx="548158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C10E95-C83F-4B06-9253-84E60A4B8C0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558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4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08819" y="1568370"/>
            <a:ext cx="7512423" cy="95303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行政院環境保護署補助活動</a:t>
            </a:r>
            <a:br>
              <a:rPr lang="en-US" altLang="zh-TW" dirty="0"/>
            </a:br>
            <a:r>
              <a:rPr lang="zh-TW" altLang="en-US" dirty="0"/>
              <a:t>性別平等檢核表說明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65030" y="6275104"/>
            <a:ext cx="5244353" cy="65901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行政院環境保護署 綜合計畫處</a:t>
            </a:r>
          </a:p>
        </p:txBody>
      </p:sp>
    </p:spTree>
    <p:extLst>
      <p:ext uri="{BB962C8B-B14F-4D97-AF65-F5344CB8AC3E}">
        <p14:creationId xmlns:p14="http://schemas.microsoft.com/office/powerpoint/2010/main" val="427037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6EB59B-D283-4637-96ED-95625519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083" y="756257"/>
            <a:ext cx="4092736" cy="1507800"/>
          </a:xfrm>
        </p:spPr>
        <p:txBody>
          <a:bodyPr>
            <a:normAutofit/>
          </a:bodyPr>
          <a:lstStyle/>
          <a:p>
            <a:r>
              <a:rPr lang="en-US" altLang="zh-TW" dirty="0"/>
              <a:t>THANK  YOU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13F0D1-22E6-4B56-8FB4-4D0B2652F6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0E95-C83F-4B06-9253-84E60A4B8C0A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602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>
          <a:xfrm>
            <a:off x="335770" y="83130"/>
            <a:ext cx="7309044" cy="659432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10E95-C83F-4B06-9253-84E60A4B8C0A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92093" y="3818189"/>
            <a:ext cx="141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環境教育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585854" y="1996951"/>
            <a:ext cx="141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思維</a:t>
            </a:r>
          </a:p>
        </p:txBody>
      </p:sp>
      <p:grpSp>
        <p:nvGrpSpPr>
          <p:cNvPr id="15" name="群組 14"/>
          <p:cNvGrpSpPr/>
          <p:nvPr/>
        </p:nvGrpSpPr>
        <p:grpSpPr>
          <a:xfrm rot="16612621">
            <a:off x="2490101" y="1312785"/>
            <a:ext cx="321624" cy="363764"/>
            <a:chOff x="1379072" y="1438822"/>
            <a:chExt cx="321624" cy="363764"/>
          </a:xfrm>
        </p:grpSpPr>
        <p:sp>
          <p:nvSpPr>
            <p:cNvPr id="11" name="對角線條紋 10"/>
            <p:cNvSpPr/>
            <p:nvPr/>
          </p:nvSpPr>
          <p:spPr>
            <a:xfrm rot="2352615" flipH="1">
              <a:off x="1467797" y="1513753"/>
              <a:ext cx="232899" cy="195380"/>
            </a:xfrm>
            <a:prstGeom prst="diagStrip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對角線條紋 11"/>
            <p:cNvSpPr/>
            <p:nvPr/>
          </p:nvSpPr>
          <p:spPr>
            <a:xfrm rot="2352615">
              <a:off x="1379072" y="1438822"/>
              <a:ext cx="214118" cy="199517"/>
            </a:xfrm>
            <a:prstGeom prst="diagStrip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流程圖: 程序 12"/>
            <p:cNvSpPr/>
            <p:nvPr/>
          </p:nvSpPr>
          <p:spPr>
            <a:xfrm rot="2352615">
              <a:off x="1416014" y="1500408"/>
              <a:ext cx="101424" cy="302178"/>
            </a:xfrm>
            <a:prstGeom prst="flowChart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4720">
            <a:off x="2546816" y="1342860"/>
            <a:ext cx="1397307" cy="1631098"/>
          </a:xfrm>
        </p:spPr>
      </p:pic>
      <p:sp>
        <p:nvSpPr>
          <p:cNvPr id="16" name="文字方塊 15"/>
          <p:cNvSpPr txBox="1"/>
          <p:nvPr/>
        </p:nvSpPr>
        <p:spPr>
          <a:xfrm>
            <a:off x="7462984" y="2133600"/>
            <a:ext cx="4528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現代社會基於自由、平等、民主與人權，性別平等已是普世價值，並實現於日常生活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4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鼓勵將性別平等觀念融入環境教育活動，提醒活動過程採取性別平等措施</a:t>
            </a:r>
          </a:p>
        </p:txBody>
      </p:sp>
    </p:spTree>
    <p:extLst>
      <p:ext uri="{BB962C8B-B14F-4D97-AF65-F5344CB8AC3E}">
        <p14:creationId xmlns:p14="http://schemas.microsoft.com/office/powerpoint/2010/main" val="5392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21" y="1497436"/>
            <a:ext cx="4384621" cy="481488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10E95-C83F-4B06-9253-84E60A4B8C0A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5" name="AutoShape 4" descr="「統計」的圖片搜尋結果"/>
          <p:cNvSpPr>
            <a:spLocks noChangeAspect="1" noChangeArrowheads="1"/>
          </p:cNvSpPr>
          <p:nvPr/>
        </p:nvSpPr>
        <p:spPr bwMode="auto">
          <a:xfrm>
            <a:off x="1300769" y="25654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32262" y="1971261"/>
            <a:ext cx="609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蒐集活動參加者性別統計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32262" y="3118245"/>
            <a:ext cx="624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考慮是否可建立長期追踨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進行複分類統計，如性別、學歷、年齡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60932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01" y="1572410"/>
            <a:ext cx="4635500" cy="46355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10E95-C83F-4B06-9253-84E60A4B8C0A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73825" y="1938170"/>
            <a:ext cx="543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避免複製性別刻板印象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45919" y="3151496"/>
            <a:ext cx="2967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男理工、女人文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男孩勇敢、女孩文靜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男主外、女主內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95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9BD938F-A02B-4FFA-9ED4-AC1D73B5A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897" y="2901141"/>
            <a:ext cx="4681452" cy="1970117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不熟悉</a:t>
            </a:r>
            <a:r>
              <a:rPr lang="zh-TW" altLang="zh-TW" sz="2400" dirty="0"/>
              <a:t>本國語言者</a:t>
            </a:r>
            <a:r>
              <a:rPr lang="zh-TW" altLang="en-US" sz="2400" dirty="0"/>
              <a:t>（如新住民）</a:t>
            </a:r>
            <a:endParaRPr lang="en-US" altLang="zh-TW" sz="2400" dirty="0"/>
          </a:p>
          <a:p>
            <a:r>
              <a:rPr lang="zh-TW" altLang="zh-TW" sz="2400" dirty="0"/>
              <a:t>不同年齡</a:t>
            </a:r>
            <a:endParaRPr lang="en-US" altLang="zh-TW" sz="2400" dirty="0"/>
          </a:p>
          <a:p>
            <a:r>
              <a:rPr lang="zh-TW" altLang="en-US" sz="2400" dirty="0"/>
              <a:t>不同</a:t>
            </a:r>
            <a:r>
              <a:rPr lang="zh-TW" altLang="zh-TW" sz="2400" dirty="0"/>
              <a:t>族群</a:t>
            </a:r>
            <a:endParaRPr lang="en-US" altLang="zh-TW" sz="2400" dirty="0"/>
          </a:p>
          <a:p>
            <a:r>
              <a:rPr lang="zh-TW" altLang="en-US" sz="2400" dirty="0"/>
              <a:t>不同</a:t>
            </a:r>
            <a:r>
              <a:rPr lang="zh-TW" altLang="zh-TW" sz="2400" dirty="0"/>
              <a:t>居住地</a:t>
            </a:r>
            <a:r>
              <a:rPr lang="zh-TW" altLang="en-US" sz="2400" dirty="0"/>
              <a:t>者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B5FB3A3-408A-4404-BC9A-4F19240A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10E95-C83F-4B06-9253-84E60A4B8C0A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6960301" y="1706454"/>
            <a:ext cx="4229811" cy="4126690"/>
            <a:chOff x="4441545" y="2442717"/>
            <a:chExt cx="4229811" cy="4126690"/>
          </a:xfrm>
        </p:grpSpPr>
        <p:sp>
          <p:nvSpPr>
            <p:cNvPr id="7" name="手繪多邊形 6"/>
            <p:cNvSpPr/>
            <p:nvPr/>
          </p:nvSpPr>
          <p:spPr>
            <a:xfrm>
              <a:off x="4441545" y="4600229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46219" rIns="354429" bIns="34621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宣傳單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6387388" y="3519132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3676672"/>
                <a:satOff val="-5114"/>
                <a:lumOff val="-1961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46219" rIns="354429" bIns="34621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社群</a:t>
              </a:r>
              <a:endParaRPr lang="en-US" altLang="zh-TW" sz="32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</a:t>
              </a: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4441545" y="2442717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46219" rIns="354429" bIns="34621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社區</a:t>
              </a:r>
              <a:endParaRPr lang="en-US" altLang="zh-TW" sz="32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公布欄</a:t>
              </a: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473825" y="1938170"/>
            <a:ext cx="543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採取多元宣傳管道</a:t>
            </a:r>
          </a:p>
        </p:txBody>
      </p:sp>
    </p:spTree>
    <p:extLst>
      <p:ext uri="{BB962C8B-B14F-4D97-AF65-F5344CB8AC3E}">
        <p14:creationId xmlns:p14="http://schemas.microsoft.com/office/powerpoint/2010/main" val="284661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10E95-C83F-4B06-9253-84E60A4B8C0A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73825" y="1938170"/>
            <a:ext cx="5436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考量不同性別、弱勢處境參與者之需求</a:t>
            </a:r>
          </a:p>
        </p:txBody>
      </p:sp>
      <p:sp>
        <p:nvSpPr>
          <p:cNvPr id="9" name="內容版面配置區 1">
            <a:extLst>
              <a:ext uri="{FF2B5EF4-FFF2-40B4-BE49-F238E27FC236}">
                <a16:creationId xmlns:a16="http://schemas.microsoft.com/office/drawing/2014/main" id="{09BD938F-A02B-4FFA-9ED4-AC1D73B5A9DA}"/>
              </a:ext>
            </a:extLst>
          </p:cNvPr>
          <p:cNvSpPr txBox="1">
            <a:spLocks/>
          </p:cNvSpPr>
          <p:nvPr/>
        </p:nvSpPr>
        <p:spPr>
          <a:xfrm>
            <a:off x="1228897" y="3640972"/>
            <a:ext cx="4681452" cy="197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消除公共空間的危險死角</a:t>
            </a:r>
            <a:endParaRPr lang="en-US" altLang="zh-TW" sz="2400" dirty="0"/>
          </a:p>
          <a:p>
            <a:r>
              <a:rPr lang="zh-TW" altLang="en-US" sz="2400" dirty="0"/>
              <a:t>提供交通接駁</a:t>
            </a:r>
            <a:endParaRPr lang="en-US" altLang="zh-TW" sz="2400" dirty="0"/>
          </a:p>
          <a:p>
            <a:r>
              <a:rPr lang="zh-TW" altLang="en-US" sz="2400" dirty="0"/>
              <a:t>提供臨時托育服務</a:t>
            </a:r>
            <a:endParaRPr lang="en-US" altLang="zh-TW" sz="2400" dirty="0"/>
          </a:p>
          <a:p>
            <a:r>
              <a:rPr lang="zh-TW" altLang="en-US" sz="2400" dirty="0"/>
              <a:t>多元時間辦理多場次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40" y="1828800"/>
            <a:ext cx="5742302" cy="40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3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95" y="2184051"/>
            <a:ext cx="6190476" cy="2971429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10E95-C83F-4B06-9253-84E60A4B8C0A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41069" y="1938170"/>
            <a:ext cx="5669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活動執行團隊成員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符合任一性別不少於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１／３</a:t>
            </a:r>
          </a:p>
        </p:txBody>
      </p:sp>
      <p:sp>
        <p:nvSpPr>
          <p:cNvPr id="7" name="內容版面配置區 1">
            <a:extLst>
              <a:ext uri="{FF2B5EF4-FFF2-40B4-BE49-F238E27FC236}">
                <a16:creationId xmlns:a16="http://schemas.microsoft.com/office/drawing/2014/main" id="{09BD938F-A02B-4FFA-9ED4-AC1D73B5A9DA}"/>
              </a:ext>
            </a:extLst>
          </p:cNvPr>
          <p:cNvSpPr txBox="1">
            <a:spLocks/>
          </p:cNvSpPr>
          <p:nvPr/>
        </p:nvSpPr>
        <p:spPr>
          <a:xfrm>
            <a:off x="1228897" y="4156361"/>
            <a:ext cx="4681452" cy="99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綜合各性別意見與想法</a:t>
            </a:r>
            <a:endParaRPr lang="en-US" altLang="zh-TW" sz="2400" dirty="0"/>
          </a:p>
          <a:p>
            <a:r>
              <a:rPr lang="zh-TW" altLang="en-US" sz="2400" dirty="0"/>
              <a:t>確保女性充分參與</a:t>
            </a:r>
          </a:p>
        </p:txBody>
      </p:sp>
    </p:spTree>
    <p:extLst>
      <p:ext uri="{BB962C8B-B14F-4D97-AF65-F5344CB8AC3E}">
        <p14:creationId xmlns:p14="http://schemas.microsoft.com/office/powerpoint/2010/main" val="280144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10E95-C83F-4B06-9253-84E60A4B8C0A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41069" y="1938170"/>
            <a:ext cx="5669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活動參與者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符合任一性別不少於</a:t>
            </a:r>
            <a:endParaRPr lang="en-US" altLang="zh-TW" sz="4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１／３</a:t>
            </a:r>
          </a:p>
        </p:txBody>
      </p:sp>
      <p:sp>
        <p:nvSpPr>
          <p:cNvPr id="7" name="內容版面配置區 1">
            <a:extLst>
              <a:ext uri="{FF2B5EF4-FFF2-40B4-BE49-F238E27FC236}">
                <a16:creationId xmlns:a16="http://schemas.microsoft.com/office/drawing/2014/main" id="{09BD938F-A02B-4FFA-9ED4-AC1D73B5A9DA}"/>
              </a:ext>
            </a:extLst>
          </p:cNvPr>
          <p:cNvSpPr txBox="1">
            <a:spLocks/>
          </p:cNvSpPr>
          <p:nvPr/>
        </p:nvSpPr>
        <p:spPr>
          <a:xfrm>
            <a:off x="1228897" y="4156360"/>
            <a:ext cx="4681452" cy="1471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吸引參與者較少的性別</a:t>
            </a:r>
            <a:endParaRPr lang="en-US" altLang="zh-TW" sz="2400" dirty="0"/>
          </a:p>
          <a:p>
            <a:r>
              <a:rPr lang="zh-TW" altLang="en-US" sz="2400" dirty="0"/>
              <a:t>於非上班時間辦理活動</a:t>
            </a:r>
            <a:endParaRPr lang="en-US" altLang="zh-TW" sz="2400" dirty="0"/>
          </a:p>
          <a:p>
            <a:r>
              <a:rPr lang="zh-TW" altLang="en-US" sz="2400" dirty="0"/>
              <a:t>假日結合親子活動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27" y="1408882"/>
            <a:ext cx="10515600" cy="4218833"/>
          </a:xfrm>
        </p:spPr>
      </p:pic>
    </p:spTree>
    <p:extLst>
      <p:ext uri="{BB962C8B-B14F-4D97-AF65-F5344CB8AC3E}">
        <p14:creationId xmlns:p14="http://schemas.microsoft.com/office/powerpoint/2010/main" val="27376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19175" y="1362635"/>
            <a:ext cx="10515600" cy="481432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64000" y="427878"/>
            <a:ext cx="10515600" cy="620993"/>
          </a:xfrm>
        </p:spPr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10E95-C83F-4B06-9253-84E60A4B8C0A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02895" y="460090"/>
            <a:ext cx="5231131" cy="55549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715702" y="562535"/>
            <a:ext cx="5620058" cy="463524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20760" y="2848494"/>
            <a:ext cx="5821680" cy="148590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390380" y="3408015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重要！必填項目：本活動值得採用之做法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942705" y="5332435"/>
            <a:ext cx="562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各位的填寫成果，將成為本署未來政策推動重要之參考依據，感謝大家配合！</a:t>
            </a:r>
          </a:p>
        </p:txBody>
      </p:sp>
    </p:spTree>
    <p:extLst>
      <p:ext uri="{BB962C8B-B14F-4D97-AF65-F5344CB8AC3E}">
        <p14:creationId xmlns:p14="http://schemas.microsoft.com/office/powerpoint/2010/main" val="296175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254</Words>
  <Application>Microsoft Office PowerPoint</Application>
  <PresentationFormat>寬螢幕</PresentationFormat>
  <Paragraphs>57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華康新特明體</vt:lpstr>
      <vt:lpstr>微軟正黑體</vt:lpstr>
      <vt:lpstr>Arial</vt:lpstr>
      <vt:lpstr>Calibri</vt:lpstr>
      <vt:lpstr>Wingdings</vt:lpstr>
      <vt:lpstr>Office 佈景主題</vt:lpstr>
      <vt:lpstr>行政院環境保護署補助活動 性別平等檢核表說明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</dc:creator>
  <cp:lastModifiedBy>Ru Ru</cp:lastModifiedBy>
  <cp:revision>45</cp:revision>
  <dcterms:created xsi:type="dcterms:W3CDTF">2018-12-05T12:25:43Z</dcterms:created>
  <dcterms:modified xsi:type="dcterms:W3CDTF">2019-11-01T02:16:43Z</dcterms:modified>
</cp:coreProperties>
</file>